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3" r:id="rId8"/>
    <p:sldId id="332" r:id="rId9"/>
    <p:sldId id="336" r:id="rId10"/>
    <p:sldId id="298" r:id="rId11"/>
    <p:sldId id="262" r:id="rId12"/>
    <p:sldId id="263" r:id="rId13"/>
    <p:sldId id="299" r:id="rId14"/>
    <p:sldId id="302" r:id="rId15"/>
    <p:sldId id="264" r:id="rId16"/>
    <p:sldId id="337" r:id="rId17"/>
    <p:sldId id="266" r:id="rId18"/>
    <p:sldId id="265" r:id="rId19"/>
    <p:sldId id="338" r:id="rId20"/>
    <p:sldId id="276" r:id="rId21"/>
    <p:sldId id="339" r:id="rId22"/>
    <p:sldId id="303" r:id="rId23"/>
    <p:sldId id="340" r:id="rId24"/>
    <p:sldId id="293" r:id="rId25"/>
    <p:sldId id="341" r:id="rId26"/>
    <p:sldId id="277" r:id="rId27"/>
    <p:sldId id="342"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21" r:id="rId50"/>
    <p:sldId id="322" r:id="rId51"/>
    <p:sldId id="323" r:id="rId52"/>
    <p:sldId id="324" r:id="rId53"/>
    <p:sldId id="288" r:id="rId54"/>
    <p:sldId id="289" r:id="rId55"/>
    <p:sldId id="320" r:id="rId56"/>
    <p:sldId id="274" r:id="rId57"/>
    <p:sldId id="275" r:id="rId58"/>
    <p:sldId id="329"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Katia Sioufi</a:t>
            </a:r>
          </a:p>
          <a:p>
            <a:r>
              <a:rPr lang="en-US" dirty="0">
                <a:solidFill>
                  <a:schemeClr val="bg2"/>
                </a:solidFill>
                <a:latin typeface="Abadi"/>
                <a:ea typeface="SF Pro" pitchFamily="2" charset="0"/>
                <a:cs typeface="SF Pro" pitchFamily="2" charset="0"/>
              </a:rPr>
              <a:t>8-11-2024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77500" lnSpcReduction="20000"/>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rPr>
              <a:t>Flowchart of the Data Collection Process: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800" b="1" i="0" u="none" strike="noStrike" cap="none" normalizeH="0" baseline="0" dirty="0">
                <a:ln>
                  <a:noFill/>
                </a:ln>
                <a:solidFill>
                  <a:schemeClr val="tx1"/>
                </a:solidFill>
                <a:effectLst/>
                <a:latin typeface="Arial" panose="020B0604020202020204" pitchFamily="34" charset="0"/>
              </a:rPr>
              <a:t>API Request Initiation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Send GET requests to SpaceX API.</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Example: </a:t>
            </a:r>
            <a:r>
              <a:rPr kumimoji="0" lang="en-US" altLang="en-US" sz="1000" b="0" i="0" u="none" strike="noStrike" cap="none" normalizeH="0" baseline="0" dirty="0">
                <a:ln>
                  <a:noFill/>
                </a:ln>
                <a:solidFill>
                  <a:schemeClr val="tx1"/>
                </a:solidFill>
                <a:effectLst/>
                <a:latin typeface="Arial Unicode MS" panose="020B0604020202020204" pitchFamily="34" charset="-128"/>
              </a:rPr>
              <a:t>response = </a:t>
            </a:r>
            <a:r>
              <a:rPr kumimoji="0" lang="en-US" altLang="en-US" sz="1000" b="0" i="0" u="none" strike="noStrike" cap="none" normalizeH="0" baseline="0" dirty="0" err="1">
                <a:ln>
                  <a:noFill/>
                </a:ln>
                <a:solidFill>
                  <a:schemeClr val="tx1"/>
                </a:solidFill>
                <a:effectLst/>
                <a:latin typeface="Arial Unicode MS" panose="020B0604020202020204" pitchFamily="34" charset="-128"/>
              </a:rPr>
              <a:t>requests.get</a:t>
            </a:r>
            <a:r>
              <a:rPr kumimoji="0" lang="en-US" altLang="en-US" sz="1000" b="0" i="0" u="none" strike="noStrike" cap="none" normalizeH="0" baseline="0" dirty="0">
                <a:ln>
                  <a:noFill/>
                </a:ln>
                <a:solidFill>
                  <a:schemeClr val="tx1"/>
                </a:solidFill>
                <a:effectLst/>
                <a:latin typeface="Arial Unicode MS" panose="020B0604020202020204" pitchFamily="34" charset="-128"/>
              </a:rPr>
              <a:t>("https://api.spacexdata.com/v4/launches")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Data Extraction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Parse JSON responses to extract details such as </a:t>
            </a:r>
            <a:r>
              <a:rPr kumimoji="0" lang="en-US" altLang="en-US" sz="1000" b="0" i="0" u="none" strike="noStrike" cap="none" normalizeH="0" baseline="0" dirty="0">
                <a:ln>
                  <a:noFill/>
                </a:ln>
                <a:solidFill>
                  <a:schemeClr val="tx1"/>
                </a:solidFill>
                <a:effectLst/>
                <a:latin typeface="Arial Unicode MS" panose="020B0604020202020204" pitchFamily="34" charset="-128"/>
              </a:rPr>
              <a:t>payload mass</a:t>
            </a:r>
            <a:r>
              <a:rPr kumimoji="0" lang="en-US" altLang="en-US" sz="8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panose="020B0604020202020204" pitchFamily="34" charset="-128"/>
              </a:rPr>
              <a:t>orbit</a:t>
            </a:r>
            <a:r>
              <a:rPr kumimoji="0" lang="en-US" altLang="en-US" sz="8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panose="020B0604020202020204" pitchFamily="34" charset="-128"/>
              </a:rPr>
              <a:t>core serial</a:t>
            </a:r>
            <a:r>
              <a:rPr kumimoji="0" lang="en-US" altLang="en-US" sz="800" b="0" i="0" u="none" strike="noStrike" cap="none" normalizeH="0" baseline="0" dirty="0">
                <a:ln>
                  <a:noFill/>
                </a:ln>
                <a:solidFill>
                  <a:schemeClr val="tx1"/>
                </a:solidFill>
                <a:effectLst/>
              </a:rPr>
              <a:t>, etc.</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Example: </a:t>
            </a:r>
            <a:r>
              <a:rPr kumimoji="0" lang="en-US" altLang="en-US" sz="1000" b="0" i="0" u="none" strike="noStrike" cap="none" normalizeH="0" baseline="0" dirty="0">
                <a:ln>
                  <a:noFill/>
                </a:ln>
                <a:solidFill>
                  <a:schemeClr val="tx1"/>
                </a:solidFill>
                <a:effectLst/>
                <a:latin typeface="Arial Unicode MS" panose="020B0604020202020204" pitchFamily="34" charset="-128"/>
              </a:rPr>
              <a:t>data = </a:t>
            </a:r>
            <a:r>
              <a:rPr kumimoji="0" lang="en-US" altLang="en-US" sz="1000" b="0" i="0" u="none" strike="noStrike" cap="none" normalizeH="0" baseline="0" dirty="0" err="1">
                <a:ln>
                  <a:noFill/>
                </a:ln>
                <a:solidFill>
                  <a:schemeClr val="tx1"/>
                </a:solidFill>
                <a:effectLst/>
                <a:latin typeface="Arial Unicode MS" panose="020B0604020202020204" pitchFamily="34" charset="-128"/>
              </a:rPr>
              <a:t>response.json</a:t>
            </a:r>
            <a:r>
              <a:rPr kumimoji="0" lang="en-US" altLang="en-US" sz="1000" b="0" i="0" u="none" strike="noStrike" cap="none" normalizeH="0" baseline="0" dirty="0">
                <a:ln>
                  <a:noFill/>
                </a:ln>
                <a:solidFill>
                  <a:schemeClr val="tx1"/>
                </a:solidFill>
                <a:effectLst/>
                <a:latin typeface="Arial Unicode MS" panose="020B0604020202020204" pitchFamily="34" charset="-128"/>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Handle Missing Data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Implement checks to manage </a:t>
            </a:r>
            <a:r>
              <a:rPr kumimoji="0" lang="en-US" altLang="en-US" sz="1000" b="0" i="0" u="none" strike="noStrike" cap="none" normalizeH="0" baseline="0" dirty="0">
                <a:ln>
                  <a:noFill/>
                </a:ln>
                <a:solidFill>
                  <a:schemeClr val="tx1"/>
                </a:solidFill>
                <a:effectLst/>
                <a:latin typeface="Arial Unicode MS" panose="020B0604020202020204" pitchFamily="34" charset="-128"/>
              </a:rPr>
              <a:t>None</a:t>
            </a:r>
            <a:r>
              <a:rPr kumimoji="0" lang="en-US" altLang="en-US" sz="800" b="0" i="0" u="none" strike="noStrike" cap="none" normalizeH="0" baseline="0" dirty="0">
                <a:ln>
                  <a:noFill/>
                </a:ln>
                <a:solidFill>
                  <a:schemeClr val="tx1"/>
                </a:solidFill>
                <a:effectLst/>
              </a:rPr>
              <a:t> or missing values in the data.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Example: </a:t>
            </a:r>
            <a:r>
              <a:rPr kumimoji="0" lang="en-US" altLang="en-US" sz="1000" b="0" i="0" u="none" strike="noStrike" cap="none" normalizeH="0" baseline="0" dirty="0">
                <a:ln>
                  <a:noFill/>
                </a:ln>
                <a:solidFill>
                  <a:schemeClr val="tx1"/>
                </a:solidFill>
                <a:effectLst/>
                <a:latin typeface="Arial Unicode MS" panose="020B0604020202020204" pitchFamily="34" charset="-128"/>
              </a:rPr>
              <a:t>if core['core'] is not None: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Store Data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Append cleaned and structured data into lists for further processing.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Example: </a:t>
            </a:r>
            <a:r>
              <a:rPr kumimoji="0" lang="en-US" altLang="en-US" sz="1000" b="0" i="0" u="none" strike="noStrike" cap="none" normalizeH="0" baseline="0" dirty="0" err="1">
                <a:ln>
                  <a:noFill/>
                </a:ln>
                <a:solidFill>
                  <a:schemeClr val="tx1"/>
                </a:solidFill>
                <a:effectLst/>
                <a:latin typeface="Arial Unicode MS" panose="020B0604020202020204" pitchFamily="34" charset="-128"/>
              </a:rPr>
              <a:t>PayloadMass.append</a:t>
            </a:r>
            <a:r>
              <a:rPr kumimoji="0" lang="en-US" altLang="en-US" sz="1000" b="0" i="0" u="none" strike="noStrike" cap="none" normalizeH="0" baseline="0" dirty="0">
                <a:ln>
                  <a:noFill/>
                </a:ln>
                <a:solidFill>
                  <a:schemeClr val="tx1"/>
                </a:solidFill>
                <a:effectLst/>
                <a:latin typeface="Arial Unicode MS" panose="020B0604020202020204" pitchFamily="34" charset="-128"/>
              </a:rPr>
              <a:t>(response['</a:t>
            </a:r>
            <a:r>
              <a:rPr kumimoji="0" lang="en-US" altLang="en-US" sz="1000" b="0" i="0" u="none" strike="noStrike" cap="none" normalizeH="0" baseline="0" dirty="0" err="1">
                <a:ln>
                  <a:noFill/>
                </a:ln>
                <a:solidFill>
                  <a:schemeClr val="tx1"/>
                </a:solidFill>
                <a:effectLst/>
                <a:latin typeface="Arial Unicode MS" panose="020B0604020202020204" pitchFamily="34" charset="-128"/>
              </a:rPr>
              <a:t>mass_kg</a:t>
            </a:r>
            <a:r>
              <a:rPr kumimoji="0" lang="en-US" altLang="en-US" sz="1000" b="0" i="0" u="none" strike="noStrike" cap="none" normalizeH="0" baseline="0" dirty="0">
                <a:ln>
                  <a:noFill/>
                </a:ln>
                <a:solidFill>
                  <a:schemeClr val="tx1"/>
                </a:solidFill>
                <a:effectLst/>
                <a:latin typeface="Arial Unicode MS" panose="020B0604020202020204" pitchFamily="34" charset="-128"/>
              </a:rPr>
              <a:t>'])</a:t>
            </a:r>
            <a:endParaRPr kumimoji="0" lang="en-US" altLang="en-US" sz="800" b="0" i="0" u="none" strike="noStrike" cap="none" normalizeH="0" baseline="0" dirty="0">
              <a:ln>
                <a:noFill/>
              </a:ln>
              <a:solidFill>
                <a:schemeClr val="tx1"/>
              </a:solidFill>
              <a:effectLst/>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55000" lnSpcReduction="20000"/>
          </a:bodyPr>
          <a:lstStyle/>
          <a:p>
            <a:endParaRPr lang="en-US"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Initiate API Call:</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Action:</a:t>
            </a:r>
            <a:r>
              <a:rPr kumimoji="0" lang="en-US" altLang="en-US" sz="2800" b="0" i="0" u="none" strike="noStrike" cap="none" normalizeH="0" baseline="0" dirty="0">
                <a:ln>
                  <a:noFill/>
                </a:ln>
                <a:solidFill>
                  <a:schemeClr val="tx1"/>
                </a:solidFill>
                <a:effectLst/>
                <a:latin typeface="Arial" panose="020B0604020202020204" pitchFamily="34" charset="0"/>
              </a:rPr>
              <a:t> Send GET requests to SpaceX endpoints.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Details:</a:t>
            </a:r>
            <a:r>
              <a:rPr kumimoji="0" lang="en-US" altLang="en-US" sz="2800" b="0" i="0" u="none" strike="noStrike" cap="none" normalizeH="0" baseline="0" dirty="0">
                <a:ln>
                  <a:noFill/>
                </a:ln>
                <a:solidFill>
                  <a:schemeClr val="tx1"/>
                </a:solidFill>
                <a:effectLst/>
                <a:latin typeface="Arial" panose="020B0604020202020204" pitchFamily="34" charset="0"/>
              </a:rPr>
              <a:t> Use Python’s </a:t>
            </a:r>
            <a:r>
              <a:rPr kumimoji="0" lang="en-US" altLang="en-US" sz="1200" b="0" i="0" u="none" strike="noStrike" cap="none" normalizeH="0" baseline="0" dirty="0" err="1">
                <a:ln>
                  <a:noFill/>
                </a:ln>
                <a:solidFill>
                  <a:schemeClr val="tx1"/>
                </a:solidFill>
                <a:effectLst/>
                <a:latin typeface="Arial Unicode MS" panose="020B0604020202020204" pitchFamily="34" charset="-128"/>
              </a:rPr>
              <a:t>requests.get</a:t>
            </a:r>
            <a:r>
              <a:rPr kumimoji="0" lang="en-US" altLang="en-US" sz="1200" b="0" i="0" u="none" strike="noStrike" cap="none" normalizeH="0" baseline="0" dirty="0">
                <a:ln>
                  <a:noFill/>
                </a:ln>
                <a:solidFill>
                  <a:schemeClr val="tx1"/>
                </a:solidFill>
                <a:effectLst/>
                <a:latin typeface="Arial Unicode MS" panose="020B0604020202020204" pitchFamily="34" charset="-128"/>
              </a:rPr>
              <a:t>()</a:t>
            </a:r>
            <a:r>
              <a:rPr kumimoji="0" lang="en-US" altLang="en-US" sz="1050" b="0" i="0" u="none" strike="noStrike" cap="none" normalizeH="0" baseline="0" dirty="0">
                <a:ln>
                  <a:noFill/>
                </a:ln>
                <a:solidFill>
                  <a:schemeClr val="tx1"/>
                </a:solidFill>
                <a:effectLst/>
              </a:rPr>
              <a:t> method to access data.</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Parse API Response:</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Action:</a:t>
            </a:r>
            <a:r>
              <a:rPr kumimoji="0" lang="en-US" altLang="en-US" sz="2800" b="0" i="0" u="none" strike="noStrike" cap="none" normalizeH="0" baseline="0" dirty="0">
                <a:ln>
                  <a:noFill/>
                </a:ln>
                <a:solidFill>
                  <a:schemeClr val="tx1"/>
                </a:solidFill>
                <a:effectLst/>
                <a:latin typeface="Arial" panose="020B0604020202020204" pitchFamily="34" charset="0"/>
              </a:rPr>
              <a:t> Extract relevant information from JSON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Details:</a:t>
            </a:r>
            <a:r>
              <a:rPr kumimoji="0" lang="en-US" altLang="en-US" sz="2800" b="0" i="0" u="none" strike="noStrike" cap="none" normalizeH="0" baseline="0" dirty="0">
                <a:ln>
                  <a:noFill/>
                </a:ln>
                <a:solidFill>
                  <a:schemeClr val="tx1"/>
                </a:solidFill>
                <a:effectLst/>
                <a:latin typeface="Arial" panose="020B0604020202020204" pitchFamily="34" charset="0"/>
              </a:rPr>
              <a:t> Focus on payload data, core details, and rocket specifications.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Handle Missing or Incomplete Data:</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Action:</a:t>
            </a:r>
            <a:r>
              <a:rPr kumimoji="0" lang="en-US" altLang="en-US" sz="2800" b="0" i="0" u="none" strike="noStrike" cap="none" normalizeH="0" baseline="0" dirty="0">
                <a:ln>
                  <a:noFill/>
                </a:ln>
                <a:solidFill>
                  <a:schemeClr val="tx1"/>
                </a:solidFill>
                <a:effectLst/>
                <a:latin typeface="Arial" panose="020B0604020202020204" pitchFamily="34" charset="0"/>
              </a:rPr>
              <a:t> Implement checks for missing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Details:</a:t>
            </a:r>
            <a:r>
              <a:rPr kumimoji="0" lang="en-US" altLang="en-US" sz="2800" b="0" i="0" u="none" strike="noStrike" cap="none" normalizeH="0" baseline="0" dirty="0">
                <a:ln>
                  <a:noFill/>
                </a:ln>
                <a:solidFill>
                  <a:schemeClr val="tx1"/>
                </a:solidFill>
                <a:effectLst/>
                <a:latin typeface="Arial" panose="020B0604020202020204" pitchFamily="34" charset="0"/>
              </a:rPr>
              <a:t> Ensure data completeness before moving to the next step.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Store Data for Analysis: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Action:</a:t>
            </a:r>
            <a:r>
              <a:rPr kumimoji="0" lang="en-US" altLang="en-US" sz="2800" b="0" i="0" u="none" strike="noStrike" cap="none" normalizeH="0" baseline="0" dirty="0">
                <a:ln>
                  <a:noFill/>
                </a:ln>
                <a:solidFill>
                  <a:schemeClr val="tx1"/>
                </a:solidFill>
                <a:effectLst/>
                <a:latin typeface="Arial" panose="020B0604020202020204" pitchFamily="34" charset="0"/>
              </a:rPr>
              <a:t> Append the extracted data to lists.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Details:</a:t>
            </a:r>
            <a:r>
              <a:rPr kumimoji="0" lang="en-US" altLang="en-US" sz="2800" b="0" i="0" u="none" strike="noStrike" cap="none" normalizeH="0" baseline="0" dirty="0">
                <a:ln>
                  <a:noFill/>
                </a:ln>
                <a:solidFill>
                  <a:schemeClr val="tx1"/>
                </a:solidFill>
                <a:effectLst/>
                <a:latin typeface="Arial" panose="020B0604020202020204" pitchFamily="34" charset="0"/>
              </a:rPr>
              <a:t> Organize the data for use in predictive modeling and analysis.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1600" b="0" i="0" dirty="0">
                <a:solidFill>
                  <a:srgbClr val="F8F8F2"/>
                </a:solidFill>
                <a:effectLst/>
                <a:highlight>
                  <a:srgbClr val="101010"/>
                </a:highlight>
                <a:latin typeface="Consolas" panose="020B0609020204030204" pitchFamily="49" charset="0"/>
              </a:rPr>
              <a:t>A[Identify Data Source] --&gt; B[Understand Website Structure] B --&gt; C[Develop Scraping Strategy] C --&gt; D[Choose Web Scraping Library] D --&gt; E[Write Scraping Code] E --&gt; F[Handle Dynamics and Pagination] F --&gt; G[Data Cleaning and Transformation] G --&gt; H[Data Storage] H --&gt; I[Error Handling and Robustness] I --&gt; J[Deployment and Automation]</a:t>
            </a: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5653" y="1968012"/>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0B88-6F79-1639-A8A6-1EEE4D4B8E89}"/>
              </a:ext>
            </a:extLst>
          </p:cNvPr>
          <p:cNvSpPr>
            <a:spLocks noGrp="1"/>
          </p:cNvSpPr>
          <p:nvPr>
            <p:ph type="title"/>
          </p:nvPr>
        </p:nvSpPr>
        <p:spPr/>
        <p:txBody>
          <a:bodyPr/>
          <a:lstStyle/>
          <a:p>
            <a:pPr fontAlgn="t"/>
            <a:r>
              <a:rPr lang="en-US" sz="2000" b="1" i="0" dirty="0">
                <a:solidFill>
                  <a:srgbClr val="000000"/>
                </a:solidFill>
                <a:effectLst/>
                <a:highlight>
                  <a:srgbClr val="F7F7F7"/>
                </a:highlight>
                <a:latin typeface="-apple-system"/>
              </a:rPr>
              <a:t>Data Normalization</a:t>
            </a:r>
            <a:r>
              <a:rPr lang="en-US" sz="2000" b="0" i="0" dirty="0">
                <a:solidFill>
                  <a:srgbClr val="000000"/>
                </a:solidFill>
                <a:effectLst/>
                <a:highlight>
                  <a:srgbClr val="F7F7F7"/>
                </a:highlight>
                <a:latin typeface="-apple-system"/>
              </a:rPr>
              <a:t>: Converted the JSON response into a Pandas </a:t>
            </a:r>
            <a:r>
              <a:rPr lang="en-US" sz="2000" b="0" i="0" dirty="0" err="1">
                <a:solidFill>
                  <a:srgbClr val="000000"/>
                </a:solidFill>
                <a:effectLst/>
                <a:highlight>
                  <a:srgbClr val="F7F7F7"/>
                </a:highlight>
                <a:latin typeface="-apple-system"/>
              </a:rPr>
              <a:t>DataFrame</a:t>
            </a:r>
            <a:r>
              <a:rPr lang="en-US" sz="2000" b="0" i="0" dirty="0">
                <a:solidFill>
                  <a:srgbClr val="000000"/>
                </a:solidFill>
                <a:effectLst/>
                <a:highlight>
                  <a:srgbClr val="F7F7F7"/>
                </a:highlight>
                <a:latin typeface="-apple-system"/>
              </a:rPr>
              <a:t>, selecting the relevant columns ('rocket', 'payloads', 'launchpad', 'cores', '</a:t>
            </a:r>
            <a:r>
              <a:rPr lang="en-US" sz="2000" b="0" i="0" dirty="0" err="1">
                <a:solidFill>
                  <a:srgbClr val="000000"/>
                </a:solidFill>
                <a:effectLst/>
                <a:highlight>
                  <a:srgbClr val="F7F7F7"/>
                </a:highlight>
                <a:latin typeface="-apple-system"/>
              </a:rPr>
              <a:t>flight_number</a:t>
            </a:r>
            <a:r>
              <a:rPr lang="en-US" sz="2000" b="0" i="0" dirty="0">
                <a:solidFill>
                  <a:srgbClr val="000000"/>
                </a:solidFill>
                <a:effectLst/>
                <a:highlight>
                  <a:srgbClr val="F7F7F7"/>
                </a:highlight>
                <a:latin typeface="-apple-system"/>
              </a:rPr>
              <a:t>', '</a:t>
            </a:r>
            <a:r>
              <a:rPr lang="en-US" sz="2000" b="0" i="0" dirty="0" err="1">
                <a:solidFill>
                  <a:srgbClr val="000000"/>
                </a:solidFill>
                <a:effectLst/>
                <a:highlight>
                  <a:srgbClr val="F7F7F7"/>
                </a:highlight>
                <a:latin typeface="-apple-system"/>
              </a:rPr>
              <a:t>date_utc</a:t>
            </a:r>
            <a:r>
              <a:rPr lang="en-US" sz="2000" b="0" i="0" dirty="0">
                <a:solidFill>
                  <a:srgbClr val="000000"/>
                </a:solidFill>
                <a:effectLst/>
                <a:highlight>
                  <a:srgbClr val="F7F7F7"/>
                </a:highlight>
                <a:latin typeface="-apple-system"/>
              </a:rPr>
              <a:t>').</a:t>
            </a:r>
            <a:br>
              <a:rPr lang="en-US" sz="2000" b="0" i="0" dirty="0">
                <a:solidFill>
                  <a:srgbClr val="000000"/>
                </a:solidFill>
                <a:effectLst/>
                <a:highlight>
                  <a:srgbClr val="F7F7F7"/>
                </a:highlight>
                <a:latin typeface="-apple-system"/>
              </a:rPr>
            </a:br>
            <a:r>
              <a:rPr lang="en-US" sz="2000" b="1" i="0" dirty="0">
                <a:solidFill>
                  <a:srgbClr val="000000"/>
                </a:solidFill>
                <a:effectLst/>
                <a:highlight>
                  <a:srgbClr val="F7F7F7"/>
                </a:highlight>
                <a:latin typeface="-apple-system"/>
              </a:rPr>
              <a:t>Data Cleaning</a:t>
            </a:r>
            <a:r>
              <a:rPr lang="en-US" sz="2000" b="0" i="0" dirty="0">
                <a:solidFill>
                  <a:srgbClr val="000000"/>
                </a:solidFill>
                <a:effectLst/>
                <a:highlight>
                  <a:srgbClr val="F7F7F7"/>
                </a:highlight>
                <a:latin typeface="-apple-system"/>
              </a:rPr>
              <a:t>: Removed rows with multiple cores (Falcon rockets with extra boosters) and rows with multiple payloads in a single rocket.</a:t>
            </a:r>
            <a:br>
              <a:rPr lang="en-US" sz="2000" b="0" i="0" dirty="0">
                <a:solidFill>
                  <a:srgbClr val="000000"/>
                </a:solidFill>
                <a:effectLst/>
                <a:highlight>
                  <a:srgbClr val="F7F7F7"/>
                </a:highlight>
                <a:latin typeface="-apple-system"/>
              </a:rPr>
            </a:br>
            <a:r>
              <a:rPr lang="en-US" sz="2000" b="1" i="0" dirty="0">
                <a:solidFill>
                  <a:srgbClr val="000000"/>
                </a:solidFill>
                <a:effectLst/>
                <a:highlight>
                  <a:srgbClr val="F7F7F7"/>
                </a:highlight>
                <a:latin typeface="-apple-system"/>
              </a:rPr>
              <a:t>Feature Extraction</a:t>
            </a:r>
            <a:r>
              <a:rPr lang="en-US" sz="2000" b="0" i="0" dirty="0">
                <a:solidFill>
                  <a:srgbClr val="000000"/>
                </a:solidFill>
                <a:effectLst/>
                <a:highlight>
                  <a:srgbClr val="F7F7F7"/>
                </a:highlight>
                <a:latin typeface="-apple-system"/>
              </a:rPr>
              <a:t>: Extracted the single values from the 'cores' and 'payloads' lists and replaced the original features.</a:t>
            </a:r>
            <a:br>
              <a:rPr lang="en-US" sz="2000" b="0" i="0" dirty="0">
                <a:solidFill>
                  <a:srgbClr val="000000"/>
                </a:solidFill>
                <a:effectLst/>
                <a:highlight>
                  <a:srgbClr val="F7F7F7"/>
                </a:highlight>
                <a:latin typeface="-apple-system"/>
              </a:rPr>
            </a:br>
            <a:r>
              <a:rPr lang="en-US" sz="2000" b="1" i="0" dirty="0">
                <a:solidFill>
                  <a:srgbClr val="000000"/>
                </a:solidFill>
                <a:effectLst/>
                <a:highlight>
                  <a:srgbClr val="F7F7F7"/>
                </a:highlight>
                <a:latin typeface="-apple-system"/>
              </a:rPr>
              <a:t>Date Transformation</a:t>
            </a:r>
            <a:r>
              <a:rPr lang="en-US" sz="2000" b="0" i="0" dirty="0">
                <a:solidFill>
                  <a:srgbClr val="000000"/>
                </a:solidFill>
                <a:effectLst/>
                <a:highlight>
                  <a:srgbClr val="F7F7F7"/>
                </a:highlight>
                <a:latin typeface="-apple-system"/>
              </a:rPr>
              <a:t>: Converted the '</a:t>
            </a:r>
            <a:r>
              <a:rPr lang="en-US" sz="2000" b="0" i="0" dirty="0" err="1">
                <a:solidFill>
                  <a:srgbClr val="000000"/>
                </a:solidFill>
                <a:effectLst/>
                <a:highlight>
                  <a:srgbClr val="F7F7F7"/>
                </a:highlight>
                <a:latin typeface="-apple-system"/>
              </a:rPr>
              <a:t>date_utc</a:t>
            </a:r>
            <a:r>
              <a:rPr lang="en-US" sz="2000" b="0" i="0" dirty="0">
                <a:solidFill>
                  <a:srgbClr val="000000"/>
                </a:solidFill>
                <a:effectLst/>
                <a:highlight>
                  <a:srgbClr val="F7F7F7"/>
                </a:highlight>
                <a:latin typeface="-apple-system"/>
              </a:rPr>
              <a:t>' column to a datetime datatype and extracted the date, leaving the time.</a:t>
            </a:r>
            <a:br>
              <a:rPr lang="en-US" sz="2000" b="0" i="0" dirty="0">
                <a:solidFill>
                  <a:srgbClr val="000000"/>
                </a:solidFill>
                <a:effectLst/>
                <a:highlight>
                  <a:srgbClr val="F7F7F7"/>
                </a:highlight>
                <a:latin typeface="-apple-system"/>
              </a:rPr>
            </a:br>
            <a:r>
              <a:rPr lang="en-US" sz="2000" b="1" i="0" dirty="0">
                <a:solidFill>
                  <a:srgbClr val="000000"/>
                </a:solidFill>
                <a:effectLst/>
                <a:highlight>
                  <a:srgbClr val="F7F7F7"/>
                </a:highlight>
                <a:latin typeface="-apple-system"/>
              </a:rPr>
              <a:t>Date Filtering</a:t>
            </a:r>
            <a:r>
              <a:rPr lang="en-US" sz="2000" b="0" i="0" dirty="0">
                <a:solidFill>
                  <a:srgbClr val="000000"/>
                </a:solidFill>
                <a:effectLst/>
                <a:highlight>
                  <a:srgbClr val="F7F7F7"/>
                </a:highlight>
                <a:latin typeface="-apple-system"/>
              </a:rPr>
              <a:t>: Filtered the data to include only launches up to 2020-11-13.</a:t>
            </a:r>
            <a:br>
              <a:rPr lang="en-US" sz="2000" b="0" i="0" dirty="0">
                <a:solidFill>
                  <a:srgbClr val="000000"/>
                </a:solidFill>
                <a:effectLst/>
                <a:highlight>
                  <a:srgbClr val="F7F7F7"/>
                </a:highlight>
                <a:latin typeface="-apple-system"/>
              </a:rPr>
            </a:br>
            <a:r>
              <a:rPr lang="en-US" sz="2000" b="1" i="0" dirty="0">
                <a:solidFill>
                  <a:srgbClr val="000000"/>
                </a:solidFill>
                <a:effectLst/>
                <a:highlight>
                  <a:srgbClr val="F7F7F7"/>
                </a:highlight>
                <a:latin typeface="-apple-system"/>
              </a:rPr>
              <a:t>Feature Engineering</a:t>
            </a:r>
            <a:r>
              <a:rPr lang="en-US" sz="2000" b="0" i="0" dirty="0">
                <a:solidFill>
                  <a:srgbClr val="000000"/>
                </a:solidFill>
                <a:effectLst/>
                <a:highlight>
                  <a:srgbClr val="F7F7F7"/>
                </a:highlight>
                <a:latin typeface="-apple-system"/>
              </a:rPr>
              <a:t>: Created empty lists for the following features: </a:t>
            </a:r>
            <a:r>
              <a:rPr lang="en-US" sz="2000" b="0" i="0" dirty="0" err="1">
                <a:solidFill>
                  <a:srgbClr val="000000"/>
                </a:solidFill>
                <a:effectLst/>
                <a:highlight>
                  <a:srgbClr val="F7F7F7"/>
                </a:highlight>
                <a:latin typeface="-apple-system"/>
              </a:rPr>
              <a:t>BoosterVersion</a:t>
            </a:r>
            <a:r>
              <a:rPr lang="en-US" sz="2000" b="0" i="0" dirty="0">
                <a:solidFill>
                  <a:srgbClr val="000000"/>
                </a:solidFill>
                <a:effectLst/>
                <a:highlight>
                  <a:srgbClr val="F7F7F7"/>
                </a:highlight>
                <a:latin typeface="-apple-system"/>
              </a:rPr>
              <a:t>, </a:t>
            </a:r>
            <a:r>
              <a:rPr lang="en-US" sz="2000" b="0" i="0" dirty="0" err="1">
                <a:solidFill>
                  <a:srgbClr val="000000"/>
                </a:solidFill>
                <a:effectLst/>
                <a:highlight>
                  <a:srgbClr val="F7F7F7"/>
                </a:highlight>
                <a:latin typeface="-apple-system"/>
              </a:rPr>
              <a:t>PayloadMass</a:t>
            </a:r>
            <a:r>
              <a:rPr lang="en-US" sz="2000" b="0" i="0" dirty="0">
                <a:solidFill>
                  <a:srgbClr val="000000"/>
                </a:solidFill>
                <a:effectLst/>
                <a:highlight>
                  <a:srgbClr val="F7F7F7"/>
                </a:highlight>
                <a:latin typeface="-apple-system"/>
              </a:rPr>
              <a:t>, Orbit, </a:t>
            </a:r>
            <a:r>
              <a:rPr lang="en-US" sz="2000" b="0" i="0" dirty="0" err="1">
                <a:solidFill>
                  <a:srgbClr val="000000"/>
                </a:solidFill>
                <a:effectLst/>
                <a:highlight>
                  <a:srgbClr val="F7F7F7"/>
                </a:highlight>
                <a:latin typeface="-apple-system"/>
              </a:rPr>
              <a:t>LaunchSite</a:t>
            </a:r>
            <a:r>
              <a:rPr lang="en-US" sz="2000" b="0" i="0" dirty="0">
                <a:solidFill>
                  <a:srgbClr val="000000"/>
                </a:solidFill>
                <a:effectLst/>
                <a:highlight>
                  <a:srgbClr val="F7F7F7"/>
                </a:highlight>
                <a:latin typeface="-apple-system"/>
              </a:rPr>
              <a:t>, Outcome, Flights, </a:t>
            </a:r>
            <a:r>
              <a:rPr lang="en-US" sz="2000" b="0" i="0" dirty="0" err="1">
                <a:solidFill>
                  <a:srgbClr val="000000"/>
                </a:solidFill>
                <a:effectLst/>
                <a:highlight>
                  <a:srgbClr val="F7F7F7"/>
                </a:highlight>
                <a:latin typeface="-apple-system"/>
              </a:rPr>
              <a:t>GridFins</a:t>
            </a:r>
            <a:r>
              <a:rPr lang="en-US" sz="2000" b="0" i="0" dirty="0">
                <a:solidFill>
                  <a:srgbClr val="000000"/>
                </a:solidFill>
                <a:effectLst/>
                <a:highlight>
                  <a:srgbClr val="F7F7F7"/>
                </a:highlight>
                <a:latin typeface="-apple-system"/>
              </a:rPr>
              <a:t>, Reused, Legs, </a:t>
            </a:r>
            <a:r>
              <a:rPr lang="en-US" sz="2000" b="0" i="0" dirty="0" err="1">
                <a:solidFill>
                  <a:srgbClr val="000000"/>
                </a:solidFill>
                <a:effectLst/>
                <a:highlight>
                  <a:srgbClr val="F7F7F7"/>
                </a:highlight>
                <a:latin typeface="-apple-system"/>
              </a:rPr>
              <a:t>LandingPad</a:t>
            </a:r>
            <a:r>
              <a:rPr lang="en-US" sz="2000" b="0" i="0" dirty="0">
                <a:solidFill>
                  <a:srgbClr val="000000"/>
                </a:solidFill>
                <a:effectLst/>
                <a:highlight>
                  <a:srgbClr val="F7F7F7"/>
                </a:highlight>
                <a:latin typeface="-apple-system"/>
              </a:rPr>
              <a:t>, Block, </a:t>
            </a:r>
            <a:r>
              <a:rPr lang="en-US" sz="2000" b="0" i="0" dirty="0" err="1">
                <a:solidFill>
                  <a:srgbClr val="000000"/>
                </a:solidFill>
                <a:effectLst/>
                <a:highlight>
                  <a:srgbClr val="F7F7F7"/>
                </a:highlight>
                <a:latin typeface="-apple-system"/>
              </a:rPr>
              <a:t>ReusedCount</a:t>
            </a:r>
            <a:r>
              <a:rPr lang="en-US" sz="2000" b="0" i="0" dirty="0">
                <a:solidFill>
                  <a:srgbClr val="000000"/>
                </a:solidFill>
                <a:effectLst/>
                <a:highlight>
                  <a:srgbClr val="F7F7F7"/>
                </a:highlight>
                <a:latin typeface="-apple-system"/>
              </a:rPr>
              <a:t>, Serial, Longitude, Latitude.</a:t>
            </a:r>
            <a:br>
              <a:rPr lang="en-US" sz="2000" b="0" i="0" dirty="0">
                <a:solidFill>
                  <a:srgbClr val="000000"/>
                </a:solidFill>
                <a:effectLst/>
                <a:highlight>
                  <a:srgbClr val="F7F7F7"/>
                </a:highlight>
                <a:latin typeface="-apple-system"/>
              </a:rPr>
            </a:br>
            <a:r>
              <a:rPr lang="en-US" sz="2000" b="1" i="0" dirty="0">
                <a:solidFill>
                  <a:srgbClr val="000000"/>
                </a:solidFill>
                <a:effectLst/>
                <a:highlight>
                  <a:srgbClr val="F7F7F7"/>
                </a:highlight>
                <a:latin typeface="-apple-system"/>
              </a:rPr>
              <a:t>Dictionary Creation</a:t>
            </a:r>
            <a:r>
              <a:rPr lang="en-US" sz="2000" b="0" i="0" dirty="0">
                <a:solidFill>
                  <a:srgbClr val="000000"/>
                </a:solidFill>
                <a:effectLst/>
                <a:highlight>
                  <a:srgbClr val="F7F7F7"/>
                </a:highlight>
                <a:latin typeface="-apple-system"/>
              </a:rPr>
              <a:t>: Created a dictionary '</a:t>
            </a:r>
            <a:r>
              <a:rPr lang="en-US" sz="2000" b="0" i="0" dirty="0" err="1">
                <a:solidFill>
                  <a:srgbClr val="000000"/>
                </a:solidFill>
                <a:effectLst/>
                <a:highlight>
                  <a:srgbClr val="F7F7F7"/>
                </a:highlight>
                <a:latin typeface="-apple-system"/>
              </a:rPr>
              <a:t>launch_dict</a:t>
            </a:r>
            <a:r>
              <a:rPr lang="en-US" sz="2000" b="0" i="0" dirty="0">
                <a:solidFill>
                  <a:srgbClr val="000000"/>
                </a:solidFill>
                <a:effectLst/>
                <a:highlight>
                  <a:srgbClr val="F7F7F7"/>
                </a:highlight>
                <a:latin typeface="-apple-system"/>
              </a:rPr>
              <a:t>' to hold the data for the features.</a:t>
            </a:r>
            <a:br>
              <a:rPr lang="en-US" sz="2000" b="0" i="0" dirty="0">
                <a:solidFill>
                  <a:srgbClr val="000000"/>
                </a:solidFill>
                <a:effectLst/>
                <a:highlight>
                  <a:srgbClr val="F7F7F7"/>
                </a:highlight>
                <a:latin typeface="-apple-system"/>
              </a:rPr>
            </a:br>
            <a:r>
              <a:rPr lang="en-US" sz="2000" b="1" i="0" dirty="0" err="1">
                <a:solidFill>
                  <a:srgbClr val="000000"/>
                </a:solidFill>
                <a:effectLst/>
                <a:highlight>
                  <a:srgbClr val="F7F7F7"/>
                </a:highlight>
                <a:latin typeface="-apple-system"/>
              </a:rPr>
              <a:t>DataFrame</a:t>
            </a:r>
            <a:r>
              <a:rPr lang="en-US" sz="2000" b="1" i="0" dirty="0">
                <a:solidFill>
                  <a:srgbClr val="000000"/>
                </a:solidFill>
                <a:effectLst/>
                <a:highlight>
                  <a:srgbClr val="F7F7F7"/>
                </a:highlight>
                <a:latin typeface="-apple-system"/>
              </a:rPr>
              <a:t> Creation</a:t>
            </a:r>
            <a:r>
              <a:rPr lang="en-US" sz="2000" b="0" i="0" dirty="0">
                <a:solidFill>
                  <a:srgbClr val="000000"/>
                </a:solidFill>
                <a:effectLst/>
                <a:highlight>
                  <a:srgbClr val="F7F7F7"/>
                </a:highlight>
                <a:latin typeface="-apple-system"/>
              </a:rPr>
              <a:t>: Created a new </a:t>
            </a:r>
            <a:r>
              <a:rPr lang="en-US" sz="2000" b="0" i="0" dirty="0" err="1">
                <a:solidFill>
                  <a:srgbClr val="000000"/>
                </a:solidFill>
                <a:effectLst/>
                <a:highlight>
                  <a:srgbClr val="F7F7F7"/>
                </a:highlight>
                <a:latin typeface="-apple-system"/>
              </a:rPr>
              <a:t>DataFrame</a:t>
            </a:r>
            <a:r>
              <a:rPr lang="en-US" sz="2000" b="0" i="0" dirty="0">
                <a:solidFill>
                  <a:srgbClr val="000000"/>
                </a:solidFill>
                <a:effectLst/>
                <a:highlight>
                  <a:srgbClr val="F7F7F7"/>
                </a:highlight>
                <a:latin typeface="-apple-system"/>
              </a:rPr>
              <a:t> 'data_falcon9' and assigned the '</a:t>
            </a:r>
            <a:r>
              <a:rPr lang="en-US" sz="2000" b="0" i="0" dirty="0" err="1">
                <a:solidFill>
                  <a:srgbClr val="000000"/>
                </a:solidFill>
                <a:effectLst/>
                <a:highlight>
                  <a:srgbClr val="F7F7F7"/>
                </a:highlight>
                <a:latin typeface="-apple-system"/>
              </a:rPr>
              <a:t>FlightNumber</a:t>
            </a:r>
            <a:r>
              <a:rPr lang="en-US" sz="2000" b="0" i="0" dirty="0">
                <a:solidFill>
                  <a:srgbClr val="000000"/>
                </a:solidFill>
                <a:effectLst/>
                <a:highlight>
                  <a:srgbClr val="F7F7F7"/>
                </a:highlight>
                <a:latin typeface="-apple-system"/>
              </a:rPr>
              <a:t>' column based on the row index.</a:t>
            </a:r>
            <a:br>
              <a:rPr lang="en-US" sz="2000" b="0" i="0" dirty="0">
                <a:solidFill>
                  <a:srgbClr val="000000"/>
                </a:solidFill>
                <a:effectLst/>
                <a:highlight>
                  <a:srgbClr val="F7F7F7"/>
                </a:highlight>
                <a:latin typeface="-apple-system"/>
              </a:rPr>
            </a:br>
            <a:r>
              <a:rPr lang="en-US" sz="2000" b="1" i="0" dirty="0">
                <a:solidFill>
                  <a:srgbClr val="000000"/>
                </a:solidFill>
                <a:effectLst/>
                <a:highlight>
                  <a:srgbClr val="F7F7F7"/>
                </a:highlight>
                <a:latin typeface="-apple-system"/>
              </a:rPr>
              <a:t>Outcome Classification</a:t>
            </a:r>
            <a:r>
              <a:rPr lang="en-US" sz="2000" b="0" i="0" dirty="0">
                <a:solidFill>
                  <a:srgbClr val="000000"/>
                </a:solidFill>
                <a:effectLst/>
                <a:highlight>
                  <a:srgbClr val="F7F7F7"/>
                </a:highlight>
                <a:latin typeface="-apple-system"/>
              </a:rPr>
              <a:t>: Identified the 'bad' landing outcomes and created a new column '</a:t>
            </a:r>
            <a:r>
              <a:rPr lang="en-US" sz="2000" b="0" i="0" dirty="0" err="1">
                <a:solidFill>
                  <a:srgbClr val="000000"/>
                </a:solidFill>
                <a:effectLst/>
                <a:highlight>
                  <a:srgbClr val="F7F7F7"/>
                </a:highlight>
                <a:latin typeface="-apple-system"/>
              </a:rPr>
              <a:t>landing_class</a:t>
            </a:r>
            <a:r>
              <a:rPr lang="en-US" sz="2000" b="0" i="0" dirty="0">
                <a:solidFill>
                  <a:srgbClr val="000000"/>
                </a:solidFill>
                <a:effectLst/>
                <a:highlight>
                  <a:srgbClr val="F7F7F7"/>
                </a:highlight>
                <a:latin typeface="-apple-system"/>
              </a:rPr>
              <a:t>' to classify the outcomes as 0 (bad) or 1 (good).</a:t>
            </a:r>
            <a:br>
              <a:rPr lang="en-US" sz="2000" b="0" i="0" dirty="0">
                <a:solidFill>
                  <a:srgbClr val="000000"/>
                </a:solidFill>
                <a:effectLst/>
                <a:highlight>
                  <a:srgbClr val="F7F7F7"/>
                </a:highlight>
                <a:latin typeface="-apple-system"/>
              </a:rPr>
            </a:br>
            <a:r>
              <a:rPr lang="en-US" sz="2000" b="1" i="0" dirty="0">
                <a:solidFill>
                  <a:srgbClr val="000000"/>
                </a:solidFill>
                <a:effectLst/>
                <a:highlight>
                  <a:srgbClr val="F7F7F7"/>
                </a:highlight>
                <a:latin typeface="-apple-system"/>
              </a:rPr>
              <a:t>Target Variable Creation</a:t>
            </a:r>
            <a:r>
              <a:rPr lang="en-US" sz="2000" b="0" i="0" dirty="0">
                <a:solidFill>
                  <a:srgbClr val="000000"/>
                </a:solidFill>
                <a:effectLst/>
                <a:highlight>
                  <a:srgbClr val="F7F7F7"/>
                </a:highlight>
                <a:latin typeface="-apple-system"/>
              </a:rPr>
              <a:t>: Created a new column 'Class' and assigned the '</a:t>
            </a:r>
            <a:r>
              <a:rPr lang="en-US" sz="2000" b="0" i="0" dirty="0" err="1">
                <a:solidFill>
                  <a:srgbClr val="000000"/>
                </a:solidFill>
                <a:effectLst/>
                <a:highlight>
                  <a:srgbClr val="F7F7F7"/>
                </a:highlight>
                <a:latin typeface="-apple-system"/>
              </a:rPr>
              <a:t>landing_class</a:t>
            </a:r>
            <a:r>
              <a:rPr lang="en-US" sz="2000" b="0" i="0" dirty="0">
                <a:solidFill>
                  <a:srgbClr val="000000"/>
                </a:solidFill>
                <a:effectLst/>
                <a:highlight>
                  <a:srgbClr val="F7F7F7"/>
                </a:highlight>
                <a:latin typeface="-apple-system"/>
              </a:rPr>
              <a:t>' values to it.</a:t>
            </a:r>
            <a:br>
              <a:rPr lang="en-US" sz="2000" b="0" i="0" dirty="0">
                <a:solidFill>
                  <a:srgbClr val="000000"/>
                </a:solidFill>
                <a:effectLst/>
                <a:highlight>
                  <a:srgbClr val="F7F7F7"/>
                </a:highlight>
                <a:latin typeface="-apple-system"/>
              </a:rPr>
            </a:br>
            <a:endParaRPr lang="en-US" sz="2000" dirty="0"/>
          </a:p>
        </p:txBody>
      </p:sp>
    </p:spTree>
    <p:extLst>
      <p:ext uri="{BB962C8B-B14F-4D97-AF65-F5344CB8AC3E}">
        <p14:creationId xmlns:p14="http://schemas.microsoft.com/office/powerpoint/2010/main" val="662180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F1A7D10-FBB1-91D1-1C59-54CE1BD733CB}"/>
              </a:ext>
            </a:extLst>
          </p:cNvPr>
          <p:cNvSpPr>
            <a:spLocks noGrp="1" noChangeArrowheads="1"/>
          </p:cNvSpPr>
          <p:nvPr>
            <p:ph type="title"/>
          </p:nvPr>
        </p:nvSpPr>
        <p:spPr bwMode="auto">
          <a:xfrm>
            <a:off x="125930" y="875264"/>
            <a:ext cx="10515600" cy="132556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Created a new table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 by selecting all rows from </a:t>
            </a:r>
            <a:r>
              <a:rPr kumimoji="0" lang="en-US" altLang="en-US" sz="1000" b="0" i="0" u="none" strike="noStrike" cap="none" normalizeH="0" baseline="0" dirty="0">
                <a:ln>
                  <a:noFill/>
                </a:ln>
                <a:solidFill>
                  <a:srgbClr val="000000"/>
                </a:solidFill>
                <a:effectLst/>
                <a:latin typeface="Consolas" panose="020B0609020204030204" pitchFamily="49" charset="0"/>
              </a:rPr>
              <a:t>SPACEXTBL</a:t>
            </a:r>
            <a:r>
              <a:rPr kumimoji="0" lang="en-US" altLang="en-US" sz="1300" b="0" i="0" u="none" strike="noStrike" cap="none" normalizeH="0" baseline="0" dirty="0">
                <a:ln>
                  <a:noFill/>
                </a:ln>
                <a:solidFill>
                  <a:srgbClr val="000000"/>
                </a:solidFill>
                <a:effectLst/>
                <a:latin typeface="-apple-system"/>
              </a:rPr>
              <a:t> where the </a:t>
            </a:r>
            <a:r>
              <a:rPr kumimoji="0" lang="en-US" altLang="en-US" sz="1000" b="0" i="0" u="none" strike="noStrike" cap="none" normalizeH="0" baseline="0" dirty="0">
                <a:ln>
                  <a:noFill/>
                </a:ln>
                <a:solidFill>
                  <a:srgbClr val="000000"/>
                </a:solidFill>
                <a:effectLst/>
                <a:latin typeface="Consolas" panose="020B0609020204030204" pitchFamily="49" charset="0"/>
              </a:rPr>
              <a:t>Date</a:t>
            </a:r>
            <a:r>
              <a:rPr kumimoji="0" lang="en-US" altLang="en-US" sz="1300" b="0" i="0" u="none" strike="noStrike" cap="none" normalizeH="0" baseline="0" dirty="0">
                <a:ln>
                  <a:noFill/>
                </a:ln>
                <a:solidFill>
                  <a:srgbClr val="000000"/>
                </a:solidFill>
                <a:effectLst/>
                <a:latin typeface="-apple-system"/>
              </a:rPr>
              <a:t> column is not null.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Executed SQL commands to drop the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 table if it exists and recreate it with the filtered data from </a:t>
            </a:r>
            <a:r>
              <a:rPr kumimoji="0" lang="en-US" altLang="en-US" sz="1000" b="0" i="0" u="none" strike="noStrike" cap="none" normalizeH="0" baseline="0" dirty="0">
                <a:ln>
                  <a:noFill/>
                </a:ln>
                <a:solidFill>
                  <a:srgbClr val="000000"/>
                </a:solidFill>
                <a:effectLst/>
                <a:latin typeface="Consolas" panose="020B0609020204030204" pitchFamily="49" charset="0"/>
              </a:rPr>
              <a:t>SPACEXTBL</a:t>
            </a:r>
            <a:r>
              <a:rPr kumimoji="0" lang="en-US" altLang="en-US" sz="1300" b="0" i="0" u="none" strike="noStrike" cap="none" normalizeH="0" baseline="0" dirty="0">
                <a:ln>
                  <a:noFill/>
                </a:ln>
                <a:solidFill>
                  <a:srgbClr val="000000"/>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Queried the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 to get a list of distinct </a:t>
            </a:r>
            <a:r>
              <a:rPr kumimoji="0" lang="en-US" altLang="en-US" sz="1000" b="0" i="0" u="none" strike="noStrike" cap="none" normalizeH="0" baseline="0" dirty="0" err="1">
                <a:ln>
                  <a:noFill/>
                </a:ln>
                <a:solidFill>
                  <a:srgbClr val="000000"/>
                </a:solidFill>
                <a:effectLst/>
                <a:latin typeface="Consolas" panose="020B0609020204030204" pitchFamily="49" charset="0"/>
              </a:rPr>
              <a:t>Launch_Site</a:t>
            </a:r>
            <a:r>
              <a:rPr kumimoji="0" lang="en-US" altLang="en-US" sz="1300" b="0" i="0" u="none" strike="noStrike" cap="none" normalizeH="0" baseline="0" dirty="0">
                <a:ln>
                  <a:noFill/>
                </a:ln>
                <a:solidFill>
                  <a:srgbClr val="000000"/>
                </a:solidFill>
                <a:effectLst/>
                <a:latin typeface="-apple-system"/>
              </a:rPr>
              <a:t>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Queried the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 to get the first 5 rows where the </a:t>
            </a:r>
            <a:r>
              <a:rPr kumimoji="0" lang="en-US" altLang="en-US" sz="1000" b="0" i="0" u="none" strike="noStrike" cap="none" normalizeH="0" baseline="0" dirty="0" err="1">
                <a:ln>
                  <a:noFill/>
                </a:ln>
                <a:solidFill>
                  <a:srgbClr val="000000"/>
                </a:solidFill>
                <a:effectLst/>
                <a:latin typeface="Consolas" panose="020B0609020204030204" pitchFamily="49" charset="0"/>
              </a:rPr>
              <a:t>Launch_Site</a:t>
            </a:r>
            <a:r>
              <a:rPr kumimoji="0" lang="en-US" altLang="en-US" sz="1300" b="0" i="0" u="none" strike="noStrike" cap="none" normalizeH="0" baseline="0" dirty="0">
                <a:ln>
                  <a:noFill/>
                </a:ln>
                <a:solidFill>
                  <a:srgbClr val="000000"/>
                </a:solidFill>
                <a:effectLst/>
                <a:latin typeface="-apple-system"/>
              </a:rPr>
              <a:t> starts with "CCA".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Calculated the total payload mass for all rows where the </a:t>
            </a:r>
            <a:r>
              <a:rPr kumimoji="0" lang="en-US" altLang="en-US" sz="1000" b="0" i="0" u="none" strike="noStrike" cap="none" normalizeH="0" baseline="0" dirty="0" err="1">
                <a:ln>
                  <a:noFill/>
                </a:ln>
                <a:solidFill>
                  <a:srgbClr val="000000"/>
                </a:solidFill>
                <a:effectLst/>
                <a:latin typeface="Consolas" panose="020B0609020204030204" pitchFamily="49" charset="0"/>
              </a:rPr>
              <a:t>Booster_Version</a:t>
            </a:r>
            <a:r>
              <a:rPr kumimoji="0" lang="en-US" altLang="en-US" sz="1300" b="0" i="0" u="none" strike="noStrike" cap="none" normalizeH="0" baseline="0" dirty="0">
                <a:ln>
                  <a:noFill/>
                </a:ln>
                <a:solidFill>
                  <a:srgbClr val="000000"/>
                </a:solidFill>
                <a:effectLst/>
                <a:latin typeface="-apple-system"/>
              </a:rPr>
              <a:t> contains "CRS".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Calculated the average payload mass for rows where the </a:t>
            </a:r>
            <a:r>
              <a:rPr kumimoji="0" lang="en-US" altLang="en-US" sz="1000" b="0" i="0" u="none" strike="noStrike" cap="none" normalizeH="0" baseline="0" dirty="0" err="1">
                <a:ln>
                  <a:noFill/>
                </a:ln>
                <a:solidFill>
                  <a:srgbClr val="000000"/>
                </a:solidFill>
                <a:effectLst/>
                <a:latin typeface="Consolas" panose="020B0609020204030204" pitchFamily="49" charset="0"/>
              </a:rPr>
              <a:t>Booster_Version</a:t>
            </a:r>
            <a:r>
              <a:rPr kumimoji="0" lang="en-US" altLang="en-US" sz="1300" b="0" i="0" u="none" strike="noStrike" cap="none" normalizeH="0" baseline="0" dirty="0">
                <a:ln>
                  <a:noFill/>
                </a:ln>
                <a:solidFill>
                  <a:srgbClr val="000000"/>
                </a:solidFill>
                <a:effectLst/>
                <a:latin typeface="-apple-system"/>
              </a:rPr>
              <a:t> is "F9 v1.1".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Queried the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 to find the earliest date where a successful landing on a ground pad occurred.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Queried the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 to get the distinct </a:t>
            </a:r>
            <a:r>
              <a:rPr kumimoji="0" lang="en-US" altLang="en-US" sz="1000" b="0" i="0" u="none" strike="noStrike" cap="none" normalizeH="0" baseline="0" dirty="0" err="1">
                <a:ln>
                  <a:noFill/>
                </a:ln>
                <a:solidFill>
                  <a:srgbClr val="000000"/>
                </a:solidFill>
                <a:effectLst/>
                <a:latin typeface="Consolas" panose="020B0609020204030204" pitchFamily="49" charset="0"/>
              </a:rPr>
              <a:t>Booster_Version</a:t>
            </a:r>
            <a:r>
              <a:rPr kumimoji="0" lang="en-US" altLang="en-US" sz="1300" b="0" i="0" u="none" strike="noStrike" cap="none" normalizeH="0" baseline="0" dirty="0">
                <a:ln>
                  <a:noFill/>
                </a:ln>
                <a:solidFill>
                  <a:srgbClr val="000000"/>
                </a:solidFill>
                <a:effectLst/>
                <a:latin typeface="-apple-system"/>
              </a:rPr>
              <a:t> values where the outcome was successful, the landing was on a drone ship, and the payload mass was between 4000 and 6000 kg.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Counted the total number of records for each </a:t>
            </a:r>
            <a:r>
              <a:rPr kumimoji="0" lang="en-US" altLang="en-US" sz="1000" b="0" i="0" u="none" strike="noStrike" cap="none" normalizeH="0" baseline="0" dirty="0">
                <a:ln>
                  <a:noFill/>
                </a:ln>
                <a:solidFill>
                  <a:srgbClr val="000000"/>
                </a:solidFill>
                <a:effectLst/>
                <a:latin typeface="Consolas" panose="020B0609020204030204" pitchFamily="49" charset="0"/>
              </a:rPr>
              <a:t>Outcome</a:t>
            </a:r>
            <a:r>
              <a:rPr kumimoji="0" lang="en-US" altLang="en-US" sz="1300" b="0" i="0" u="none" strike="noStrike" cap="none" normalizeH="0" baseline="0" dirty="0">
                <a:ln>
                  <a:noFill/>
                </a:ln>
                <a:solidFill>
                  <a:srgbClr val="000000"/>
                </a:solidFill>
                <a:effectLst/>
                <a:latin typeface="-apple-system"/>
              </a:rPr>
              <a:t> value in the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Queried the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 to get the </a:t>
            </a:r>
            <a:r>
              <a:rPr kumimoji="0" lang="en-US" altLang="en-US" sz="1000" b="0" i="0" u="none" strike="noStrike" cap="none" normalizeH="0" baseline="0" dirty="0" err="1">
                <a:ln>
                  <a:noFill/>
                </a:ln>
                <a:solidFill>
                  <a:srgbClr val="000000"/>
                </a:solidFill>
                <a:effectLst/>
                <a:latin typeface="Consolas" panose="020B0609020204030204" pitchFamily="49" charset="0"/>
              </a:rPr>
              <a:t>Booster_Version</a:t>
            </a:r>
            <a:r>
              <a:rPr kumimoji="0" lang="en-US" altLang="en-US" sz="1300" b="0" i="0" u="none" strike="noStrike" cap="none" normalizeH="0" baseline="0" dirty="0">
                <a:ln>
                  <a:noFill/>
                </a:ln>
                <a:solidFill>
                  <a:srgbClr val="000000"/>
                </a:solidFill>
                <a:effectLst/>
                <a:latin typeface="-apple-system"/>
              </a:rPr>
              <a:t> for the row with the maximum </a:t>
            </a:r>
            <a:r>
              <a:rPr kumimoji="0" lang="en-US" altLang="en-US" sz="1000" b="0" i="0" u="none" strike="noStrike" cap="none" normalizeH="0" baseline="0" dirty="0" err="1">
                <a:ln>
                  <a:noFill/>
                </a:ln>
                <a:solidFill>
                  <a:srgbClr val="000000"/>
                </a:solidFill>
                <a:effectLst/>
                <a:latin typeface="Consolas" panose="020B0609020204030204" pitchFamily="49" charset="0"/>
              </a:rPr>
              <a:t>Payload_Mass__kg</a:t>
            </a:r>
            <a:r>
              <a:rPr kumimoji="0" lang="en-US" altLang="en-US" sz="1000" b="0" i="0" u="none" strike="noStrike" cap="none" normalizeH="0" baseline="0" dirty="0">
                <a:ln>
                  <a:noFill/>
                </a:ln>
                <a:solidFill>
                  <a:srgbClr val="000000"/>
                </a:solidFill>
                <a:effectLst/>
                <a:latin typeface="Consolas" panose="020B0609020204030204" pitchFamily="49" charset="0"/>
              </a:rPr>
              <a:t>_</a:t>
            </a:r>
            <a:r>
              <a:rPr kumimoji="0" lang="en-US" altLang="en-US" sz="1300" b="0" i="0" u="none" strike="noStrike" cap="none" normalizeH="0" baseline="0" dirty="0">
                <a:ln>
                  <a:noFill/>
                </a:ln>
                <a:solidFill>
                  <a:srgbClr val="000000"/>
                </a:solidFill>
                <a:effectLst/>
                <a:latin typeface="-apple-system"/>
              </a:rPr>
              <a:t>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Queried the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 to get the </a:t>
            </a:r>
            <a:r>
              <a:rPr kumimoji="0" lang="en-US" altLang="en-US" sz="1000" b="0" i="0" u="none" strike="noStrike" cap="none" normalizeH="0" baseline="0" dirty="0">
                <a:ln>
                  <a:noFill/>
                </a:ln>
                <a:solidFill>
                  <a:srgbClr val="000000"/>
                </a:solidFill>
                <a:effectLst/>
                <a:latin typeface="Consolas" panose="020B0609020204030204" pitchFamily="49" charset="0"/>
              </a:rPr>
              <a:t>Month</a:t>
            </a:r>
            <a:r>
              <a:rPr kumimoji="0" lang="en-US" altLang="en-US" sz="1300" b="0" i="0" u="none" strike="noStrike" cap="none" normalizeH="0" baseline="0" dirty="0">
                <a:ln>
                  <a:noFill/>
                </a:ln>
                <a:solidFill>
                  <a:srgbClr val="000000"/>
                </a:solidFill>
                <a:effectLst/>
                <a:latin typeface="-apple-system"/>
              </a:rPr>
              <a:t>, </a:t>
            </a:r>
            <a:r>
              <a:rPr kumimoji="0" lang="en-US" altLang="en-US" sz="1000" b="0" i="0" u="none" strike="noStrike" cap="none" normalizeH="0" baseline="0" dirty="0" err="1">
                <a:ln>
                  <a:noFill/>
                </a:ln>
                <a:solidFill>
                  <a:srgbClr val="000000"/>
                </a:solidFill>
                <a:effectLst/>
                <a:latin typeface="Consolas" panose="020B0609020204030204" pitchFamily="49" charset="0"/>
              </a:rPr>
              <a:t>Booster_Version</a:t>
            </a:r>
            <a:r>
              <a:rPr kumimoji="0" lang="en-US" altLang="en-US" sz="1300" b="0" i="0" u="none" strike="noStrike" cap="none" normalizeH="0" baseline="0" dirty="0">
                <a:ln>
                  <a:noFill/>
                </a:ln>
                <a:solidFill>
                  <a:srgbClr val="000000"/>
                </a:solidFill>
                <a:effectLst/>
                <a:latin typeface="-apple-system"/>
              </a:rPr>
              <a:t>, and </a:t>
            </a:r>
            <a:r>
              <a:rPr kumimoji="0" lang="en-US" altLang="en-US" sz="1000" b="0" i="0" u="none" strike="noStrike" cap="none" normalizeH="0" baseline="0" dirty="0" err="1">
                <a:ln>
                  <a:noFill/>
                </a:ln>
                <a:solidFill>
                  <a:srgbClr val="000000"/>
                </a:solidFill>
                <a:effectLst/>
                <a:latin typeface="Consolas" panose="020B0609020204030204" pitchFamily="49" charset="0"/>
              </a:rPr>
              <a:t>Launch_Site</a:t>
            </a:r>
            <a:r>
              <a:rPr kumimoji="0" lang="en-US" altLang="en-US" sz="1300" b="0" i="0" u="none" strike="noStrike" cap="none" normalizeH="0" baseline="0" dirty="0">
                <a:ln>
                  <a:noFill/>
                </a:ln>
                <a:solidFill>
                  <a:srgbClr val="000000"/>
                </a:solidFill>
                <a:effectLst/>
                <a:latin typeface="-apple-system"/>
              </a:rPr>
              <a:t> for rows where the landing outcome was "Drone Ship", the outcome was "Failure", and the year was 2015.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Queried the </a:t>
            </a:r>
            <a:r>
              <a:rPr kumimoji="0" lang="en-US" altLang="en-US" sz="1000" b="0" i="0" u="none" strike="noStrike" cap="none" normalizeH="0" baseline="0" dirty="0">
                <a:ln>
                  <a:noFill/>
                </a:ln>
                <a:solidFill>
                  <a:srgbClr val="000000"/>
                </a:solidFill>
                <a:effectLst/>
                <a:latin typeface="Consolas" panose="020B0609020204030204" pitchFamily="49" charset="0"/>
              </a:rPr>
              <a:t>SPACEXTABLE</a:t>
            </a:r>
            <a:r>
              <a:rPr kumimoji="0" lang="en-US" altLang="en-US" sz="1300" b="0" i="0" u="none" strike="noStrike" cap="none" normalizeH="0" baseline="0" dirty="0">
                <a:ln>
                  <a:noFill/>
                </a:ln>
                <a:solidFill>
                  <a:srgbClr val="000000"/>
                </a:solidFill>
                <a:effectLst/>
                <a:latin typeface="-apple-system"/>
              </a:rPr>
              <a:t> to get the </a:t>
            </a:r>
            <a:r>
              <a:rPr kumimoji="0" lang="en-US" altLang="en-US" sz="1000" b="0" i="0" u="none" strike="noStrike" cap="none" normalizeH="0" baseline="0" dirty="0" err="1">
                <a:ln>
                  <a:noFill/>
                </a:ln>
                <a:solidFill>
                  <a:srgbClr val="000000"/>
                </a:solidFill>
                <a:effectLst/>
                <a:latin typeface="Consolas" panose="020B0609020204030204" pitchFamily="49" charset="0"/>
              </a:rPr>
              <a:t>Landing_Outcome</a:t>
            </a:r>
            <a:r>
              <a:rPr kumimoji="0" lang="en-US" altLang="en-US" sz="1300" b="0" i="0" u="none" strike="noStrike" cap="none" normalizeH="0" baseline="0" dirty="0">
                <a:ln>
                  <a:noFill/>
                </a:ln>
                <a:solidFill>
                  <a:srgbClr val="000000"/>
                </a:solidFill>
                <a:effectLst/>
                <a:latin typeface="-apple-system"/>
              </a:rPr>
              <a:t> and the count of each outcome, for rows where the </a:t>
            </a:r>
            <a:r>
              <a:rPr kumimoji="0" lang="en-US" altLang="en-US" sz="1000" b="0" i="0" u="none" strike="noStrike" cap="none" normalizeH="0" baseline="0" dirty="0">
                <a:ln>
                  <a:noFill/>
                </a:ln>
                <a:solidFill>
                  <a:srgbClr val="000000"/>
                </a:solidFill>
                <a:effectLst/>
                <a:latin typeface="Consolas" panose="020B0609020204030204" pitchFamily="49" charset="0"/>
              </a:rPr>
              <a:t>Date</a:t>
            </a:r>
            <a:r>
              <a:rPr kumimoji="0" lang="en-US" altLang="en-US" sz="1300" b="0" i="0" u="none" strike="noStrike" cap="none" normalizeH="0" baseline="0" dirty="0">
                <a:ln>
                  <a:noFill/>
                </a:ln>
                <a:solidFill>
                  <a:srgbClr val="000000"/>
                </a:solidFill>
                <a:effectLst/>
                <a:latin typeface="-apple-system"/>
              </a:rPr>
              <a:t> was between June 4, 2010 and March 20, 2017, ordered by the outcome count descending.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9218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C50C19E-2971-E758-5DCF-2445E64B5651}"/>
              </a:ext>
            </a:extLst>
          </p:cNvPr>
          <p:cNvSpPr>
            <a:spLocks noGrp="1" noChangeArrowheads="1"/>
          </p:cNvSpPr>
          <p:nvPr>
            <p:ph type="title"/>
          </p:nvPr>
        </p:nvSpPr>
        <p:spPr bwMode="auto">
          <a:xfrm>
            <a:off x="0" y="380283"/>
            <a:ext cx="22491414" cy="297004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t" latinLnBrk="0" hangingPunct="0">
              <a:lnSpc>
                <a:spcPct val="100000"/>
              </a:lnSpc>
              <a:spcBef>
                <a:spcPct val="0"/>
              </a:spcBef>
              <a:spcAft>
                <a:spcPct val="0"/>
              </a:spcAft>
              <a:buClrTx/>
              <a:buSzTx/>
              <a:buFontTx/>
              <a:buAutoNum type="arabicPeriod"/>
              <a:tabLst/>
            </a:pPr>
            <a:r>
              <a:rPr kumimoji="0" lang="en-US" altLang="en-US" sz="1300" b="1" i="0" u="none" strike="noStrike" cap="none" normalizeH="0" baseline="0" dirty="0">
                <a:ln>
                  <a:noFill/>
                </a:ln>
                <a:solidFill>
                  <a:srgbClr val="000000"/>
                </a:solidFill>
                <a:effectLst/>
                <a:latin typeface="-apple-system"/>
              </a:rPr>
              <a:t>NASA Johnson Space Center Marker</a:t>
            </a:r>
            <a:r>
              <a:rPr kumimoji="0" lang="en-US" altLang="en-US" sz="1300" b="0" i="0" u="none" strike="noStrike" cap="none" normalizeH="0" baseline="0" dirty="0">
                <a:ln>
                  <a:noFill/>
                </a:ln>
                <a:solidFill>
                  <a:srgbClr val="000000"/>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You created a Folium marker and added it to the map to indicate the starting location of the NASA Johnson Space Center.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This marker helps provide context and a reference point for the map, as the Johnson Space Center is the starting location for the analysis.</a:t>
            </a:r>
          </a:p>
          <a:p>
            <a:pPr marL="0" marR="0" lvl="0" indent="0" algn="l" defTabSz="914400" rtl="0" eaLnBrk="0" fontAlgn="t" latinLnBrk="0" hangingPunct="0">
              <a:lnSpc>
                <a:spcPct val="100000"/>
              </a:lnSpc>
              <a:spcBef>
                <a:spcPct val="0"/>
              </a:spcBef>
              <a:spcAft>
                <a:spcPct val="0"/>
              </a:spcAft>
              <a:buClrTx/>
              <a:buSzTx/>
              <a:buFontTx/>
              <a:buAutoNum type="arabicPeriod" startAt="2"/>
              <a:tabLst/>
            </a:pPr>
            <a:r>
              <a:rPr kumimoji="0" lang="en-US" altLang="en-US" sz="1300" b="1" i="0" u="none" strike="noStrike" cap="none" normalizeH="0" baseline="0" dirty="0">
                <a:ln>
                  <a:noFill/>
                </a:ln>
                <a:solidFill>
                  <a:srgbClr val="000000"/>
                </a:solidFill>
                <a:effectLst/>
                <a:latin typeface="-apple-system"/>
              </a:rPr>
              <a:t>Launch Site Circles</a:t>
            </a:r>
            <a:r>
              <a:rPr kumimoji="0" lang="en-US" altLang="en-US" sz="1300" b="0" i="0" u="none" strike="noStrike" cap="none" normalizeH="0" baseline="0" dirty="0">
                <a:ln>
                  <a:noFill/>
                </a:ln>
                <a:solidFill>
                  <a:srgbClr val="000000"/>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For each launch site in the </a:t>
            </a:r>
            <a:r>
              <a:rPr kumimoji="0" lang="en-US" altLang="en-US" sz="1000" b="0" i="0" u="none" strike="noStrike" cap="none" normalizeH="0" baseline="0" dirty="0" err="1">
                <a:ln>
                  <a:noFill/>
                </a:ln>
                <a:solidFill>
                  <a:srgbClr val="000000"/>
                </a:solidFill>
                <a:effectLst/>
                <a:latin typeface="Consolas" panose="020B0609020204030204" pitchFamily="49" charset="0"/>
              </a:rPr>
              <a:t>launch_sites_df</a:t>
            </a:r>
            <a:r>
              <a:rPr kumimoji="0" lang="en-US" altLang="en-US" sz="1300" b="0" i="0" u="none" strike="noStrike" cap="none" normalizeH="0" baseline="0" dirty="0">
                <a:ln>
                  <a:noFill/>
                </a:ln>
                <a:solidFill>
                  <a:srgbClr val="000000"/>
                </a:solidFill>
                <a:effectLst/>
                <a:latin typeface="-apple-system"/>
              </a:rPr>
              <a:t> </a:t>
            </a:r>
            <a:r>
              <a:rPr kumimoji="0" lang="en-US" altLang="en-US" sz="1300" b="0" i="0" u="none" strike="noStrike" cap="none" normalizeH="0" baseline="0" dirty="0" err="1">
                <a:ln>
                  <a:noFill/>
                </a:ln>
                <a:solidFill>
                  <a:srgbClr val="000000"/>
                </a:solidFill>
                <a:effectLst/>
                <a:latin typeface="-apple-system"/>
              </a:rPr>
              <a:t>DataFrame</a:t>
            </a:r>
            <a:r>
              <a:rPr kumimoji="0" lang="en-US" altLang="en-US" sz="1300" b="0" i="0" u="none" strike="noStrike" cap="none" normalizeH="0" baseline="0" dirty="0">
                <a:ln>
                  <a:noFill/>
                </a:ln>
                <a:solidFill>
                  <a:srgbClr val="000000"/>
                </a:solidFill>
                <a:effectLst/>
                <a:latin typeface="-apple-system"/>
              </a:rPr>
              <a:t>, you added a Folium circle to the map.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The circles have a radius of 1000 meters and are colored in blue with 60% opacity.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The purpose of these circles is to visually represent the approximate location of each launch site on the map, making it easier to identify and understand the spatial distribution of the launch sites.</a:t>
            </a:r>
          </a:p>
          <a:p>
            <a:pPr marL="0" marR="0" lvl="0" indent="0" algn="l" defTabSz="914400" rtl="0" eaLnBrk="0" fontAlgn="t" latinLnBrk="0" hangingPunct="0">
              <a:lnSpc>
                <a:spcPct val="100000"/>
              </a:lnSpc>
              <a:spcBef>
                <a:spcPct val="0"/>
              </a:spcBef>
              <a:spcAft>
                <a:spcPct val="0"/>
              </a:spcAft>
              <a:buClrTx/>
              <a:buSzTx/>
              <a:buFontTx/>
              <a:buAutoNum type="arabicPeriod" startAt="3"/>
              <a:tabLst/>
            </a:pPr>
            <a:r>
              <a:rPr kumimoji="0" lang="en-US" altLang="en-US" sz="1300" b="1" i="0" u="none" strike="noStrike" cap="none" normalizeH="0" baseline="0" dirty="0">
                <a:ln>
                  <a:noFill/>
                </a:ln>
                <a:solidFill>
                  <a:srgbClr val="000000"/>
                </a:solidFill>
                <a:effectLst/>
                <a:latin typeface="-apple-system"/>
              </a:rPr>
              <a:t>Launch Site Markers</a:t>
            </a:r>
            <a:r>
              <a:rPr kumimoji="0" lang="en-US" altLang="en-US" sz="1300" b="0" i="0" u="none" strike="noStrike" cap="none" normalizeH="0" baseline="0" dirty="0">
                <a:ln>
                  <a:noFill/>
                </a:ln>
                <a:solidFill>
                  <a:srgbClr val="000000"/>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In addition to the circles, you also added Folium markers for each launch site on the map.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The markers display the name of the launch site in a small text label.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These markers provide a more explicit way to identify the specific launch site locations, complementing the circle representations.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apple-system"/>
              </a:rPr>
              <a:t>The rationale behind adding these map objects is to provide a comprehensive and visually informative representation of the launch site locations and their spatial relationships. The markers and circles help to clearly identify the specific launch sites, while the marker clustering improves the overall clarity and usability of the map.</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apple-system"/>
              </a:rPr>
              <a:t>By creating this map, you can help users quickly understand the geographic distribution of the SpaceX launch sites, which can be useful for various analyses and decision-making processes related to the company's operations.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9593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F36E83E-1079-8279-3184-BAC7C793A491}"/>
              </a:ext>
            </a:extLst>
          </p:cNvPr>
          <p:cNvSpPr>
            <a:spLocks noGrp="1" noChangeArrowheads="1"/>
          </p:cNvSpPr>
          <p:nvPr>
            <p:ph type="title"/>
          </p:nvPr>
        </p:nvSpPr>
        <p:spPr bwMode="auto">
          <a:xfrm>
            <a:off x="575294" y="654894"/>
            <a:ext cx="9580636" cy="504753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highlight>
                  <a:srgbClr val="F2F4F8"/>
                </a:highlight>
                <a:latin typeface="-apple-system"/>
              </a:rPr>
              <a:t>ASK 1: Add a Launch Site Drop-down Input Component</a:t>
            </a:r>
            <a:br>
              <a:rPr kumimoji="0" lang="en-US" altLang="en-US" sz="1300" b="0" i="0" u="none" strike="noStrike" cap="none" normalizeH="0" baseline="0" dirty="0">
                <a:ln>
                  <a:noFill/>
                </a:ln>
                <a:solidFill>
                  <a:srgbClr val="000000"/>
                </a:solidFill>
                <a:effectLst/>
                <a:highlight>
                  <a:srgbClr val="F2F4F8"/>
                </a:highlight>
                <a:latin typeface="-apple-system"/>
              </a:rPr>
            </a:br>
            <a:r>
              <a:rPr kumimoji="0" lang="en-US" altLang="en-US" sz="1300" b="0" i="0" u="none" strike="noStrike" cap="none" normalizeH="0" baseline="0" dirty="0">
                <a:ln>
                  <a:noFill/>
                </a:ln>
                <a:solidFill>
                  <a:srgbClr val="000000"/>
                </a:solidFill>
                <a:effectLst/>
                <a:highlight>
                  <a:srgbClr val="F2F4F8"/>
                </a:highlight>
                <a:latin typeface="-apple-system"/>
              </a:rPr>
              <a:t>I have added a </a:t>
            </a:r>
            <a:r>
              <a:rPr kumimoji="0" lang="en-US" altLang="en-US" sz="1300" b="0" i="0" u="none" strike="noStrike" cap="none" normalizeH="0" baseline="0" dirty="0" err="1">
                <a:ln>
                  <a:noFill/>
                </a:ln>
                <a:solidFill>
                  <a:srgbClr val="000000"/>
                </a:solidFill>
                <a:effectLst/>
                <a:highlight>
                  <a:srgbClr val="F2F4F8"/>
                </a:highlight>
                <a:latin typeface="-apple-system"/>
              </a:rPr>
              <a:t>dcc.Dropdown</a:t>
            </a:r>
            <a:r>
              <a:rPr kumimoji="0" lang="en-US" altLang="en-US" sz="1300" b="0" i="0" u="none" strike="noStrike" cap="none" normalizeH="0" baseline="0" dirty="0">
                <a:ln>
                  <a:noFill/>
                </a:ln>
                <a:solidFill>
                  <a:srgbClr val="000000"/>
                </a:solidFill>
                <a:effectLst/>
                <a:highlight>
                  <a:srgbClr val="F2F4F8"/>
                </a:highlight>
                <a:latin typeface="-apple-system"/>
              </a:rPr>
              <a:t> component with the following attributes:</a:t>
            </a:r>
            <a:endParaRPr kumimoji="0" lang="en-US" altLang="en-US" sz="800" b="0" i="0" u="none" strike="noStrike" cap="none" normalizeH="0" baseline="0" dirty="0">
              <a:ln>
                <a:noFill/>
              </a:ln>
              <a:solidFill>
                <a:schemeClr val="tx1"/>
              </a:solidFill>
              <a:effectLst/>
              <a:highlight>
                <a:srgbClr val="F2F4F8"/>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highlight>
                  <a:srgbClr val="F2F4F8"/>
                </a:highlight>
                <a:latin typeface="-apple-system"/>
              </a:rPr>
              <a:t>Scheme</a:t>
            </a:r>
            <a:br>
              <a:rPr kumimoji="0" lang="en-US" altLang="en-US" sz="1300" b="0" i="0" u="none" strike="noStrike" cap="none" normalizeH="0" baseline="0" dirty="0">
                <a:ln>
                  <a:noFill/>
                </a:ln>
                <a:solidFill>
                  <a:srgbClr val="000000"/>
                </a:solidFill>
                <a:effectLst/>
                <a:highlight>
                  <a:srgbClr val="F2F4F8"/>
                </a:highlight>
                <a:latin typeface="-apple-system"/>
              </a:rPr>
            </a:br>
            <a:br>
              <a:rPr kumimoji="0" lang="en-US" altLang="en-US" sz="1300" b="0" i="0" u="none" strike="noStrike" cap="none" normalizeH="0" baseline="0" dirty="0">
                <a:ln>
                  <a:noFill/>
                </a:ln>
                <a:solidFill>
                  <a:srgbClr val="000000"/>
                </a:solidFill>
                <a:effectLst/>
                <a:highlight>
                  <a:srgbClr val="F2F4F8"/>
                </a:highlight>
                <a:latin typeface="-apple-system"/>
              </a:rPr>
            </a:br>
            <a:br>
              <a:rPr kumimoji="0" lang="en-US" altLang="en-US" sz="1300" b="0" i="0" u="none" strike="noStrike" cap="none" normalizeH="0" baseline="0" dirty="0">
                <a:ln>
                  <a:noFill/>
                </a:ln>
                <a:solidFill>
                  <a:srgbClr val="000000"/>
                </a:solidFill>
                <a:effectLst/>
                <a:highlight>
                  <a:srgbClr val="F2F4F8"/>
                </a:highlight>
                <a:latin typeface="-apple-system"/>
              </a:rPr>
            </a:br>
            <a:endParaRPr kumimoji="0" lang="en-US" altLang="en-US" sz="1300" b="0" i="0" u="none" strike="noStrike" cap="none" normalizeH="0" baseline="0" dirty="0">
              <a:ln>
                <a:noFill/>
              </a:ln>
              <a:solidFill>
                <a:srgbClr val="000000"/>
              </a:solidFill>
              <a:effectLst/>
              <a:highlight>
                <a:srgbClr val="F2F4F8"/>
              </a:highligh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F8F8F2"/>
                </a:solidFill>
                <a:effectLst/>
                <a:highlight>
                  <a:srgbClr val="F2F4F8"/>
                </a:highlight>
                <a:latin typeface="Consolas" panose="020B0609020204030204" pitchFamily="49" charset="0"/>
              </a:rPr>
              <a:t>dcc.Dropdown</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id=</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'site-dropdown</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options=[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'label':</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'All</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Sites',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'value':</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'ALL</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'label':</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'CCAFS</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LC-40',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'value':</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'CCAFS</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LC-40’},</a:t>
            </a:r>
            <a:b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b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'label':</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'CCAFS</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SLC-40',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'value':</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'CCAFS</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SLC</a:t>
            </a:r>
            <a:b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br>
            <a:b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b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-40'},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'label':</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'KSC</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LC-39A',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'value':</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'KSC</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LC-39A'},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'label':</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'VAFB</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SLC-4E',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'value':</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'VAFB</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SLC-4E'} ], value=</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'ALL</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placeholder</a:t>
            </a:r>
            <a:b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b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"Select a Launch Site"</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searchable=True ) </a:t>
            </a:r>
            <a:b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br>
            <a:endParaRPr kumimoji="0" lang="en-US" altLang="en-US" sz="800" b="0" i="0" u="none" strike="noStrike" cap="none" normalizeH="0" baseline="0" dirty="0">
              <a:ln>
                <a:noFill/>
              </a:ln>
              <a:solidFill>
                <a:schemeClr val="tx1"/>
              </a:solidFill>
              <a:effectLst/>
              <a:highlight>
                <a:srgbClr val="F2F4F8"/>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highlight>
                  <a:srgbClr val="F2F4F8"/>
                </a:highlight>
                <a:latin typeface="-apple-system"/>
              </a:rPr>
              <a:t>This dropdown allows the user to select a specific launch site or "All Sites" to view the success count and detailed success rate for that site(s).</a:t>
            </a:r>
            <a:endParaRPr kumimoji="0" lang="en-US" altLang="en-US" sz="800" b="0" i="0" u="none" strike="noStrike" cap="none" normalizeH="0" baseline="0" dirty="0">
              <a:ln>
                <a:noFill/>
              </a:ln>
              <a:solidFill>
                <a:schemeClr val="tx1"/>
              </a:solidFill>
              <a:effectLst/>
              <a:highlight>
                <a:srgbClr val="F2F4F8"/>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highlight>
                  <a:srgbClr val="F2F4F8"/>
                </a:highlight>
                <a:latin typeface="-apple-system"/>
              </a:rPr>
              <a:t>TASK 2: Add a callback function to render success-pie-chart based on selected site dropdown</a:t>
            </a:r>
            <a:br>
              <a:rPr kumimoji="0" lang="en-US" altLang="en-US" sz="1300" b="0" i="0" u="none" strike="noStrike" cap="none" normalizeH="0" baseline="0" dirty="0">
                <a:ln>
                  <a:noFill/>
                </a:ln>
                <a:solidFill>
                  <a:srgbClr val="000000"/>
                </a:solidFill>
                <a:effectLst/>
                <a:highlight>
                  <a:srgbClr val="F2F4F8"/>
                </a:highlight>
                <a:latin typeface="-apple-system"/>
              </a:rPr>
            </a:br>
            <a:r>
              <a:rPr kumimoji="0" lang="en-US" altLang="en-US" sz="1300" b="0" i="0" u="none" strike="noStrike" cap="none" normalizeH="0" baseline="0" dirty="0">
                <a:ln>
                  <a:noFill/>
                </a:ln>
                <a:solidFill>
                  <a:srgbClr val="000000"/>
                </a:solidFill>
                <a:effectLst/>
                <a:highlight>
                  <a:srgbClr val="F2F4F8"/>
                </a:highlight>
                <a:latin typeface="-apple-system"/>
              </a:rPr>
              <a:t>I have added a callback function that updates a pie chart visualization based on the launch site selected in the dropdown. The pie chart show</a:t>
            </a:r>
            <a:br>
              <a:rPr kumimoji="0" lang="en-US" altLang="en-US" sz="1300" b="0" i="0" u="none" strike="noStrike" cap="none" normalizeH="0" baseline="0" dirty="0">
                <a:ln>
                  <a:noFill/>
                </a:ln>
                <a:solidFill>
                  <a:srgbClr val="000000"/>
                </a:solidFill>
                <a:effectLst/>
                <a:highlight>
                  <a:srgbClr val="F2F4F8"/>
                </a:highlight>
                <a:latin typeface="-apple-system"/>
              </a:rPr>
            </a:br>
            <a:r>
              <a:rPr kumimoji="0" lang="en-US" altLang="en-US" sz="1300" b="0" i="0" u="none" strike="noStrike" cap="none" normalizeH="0" baseline="0" dirty="0">
                <a:ln>
                  <a:noFill/>
                </a:ln>
                <a:solidFill>
                  <a:srgbClr val="000000"/>
                </a:solidFill>
                <a:effectLst/>
                <a:highlight>
                  <a:srgbClr val="F2F4F8"/>
                </a:highlight>
                <a:latin typeface="-apple-system"/>
              </a:rPr>
              <a:t>s the success/failure distribution for the selected site(s).</a:t>
            </a:r>
            <a:endParaRPr kumimoji="0" lang="en-US" altLang="en-US" sz="800" b="0" i="0" u="none" strike="noStrike" cap="none" normalizeH="0" baseline="0" dirty="0">
              <a:ln>
                <a:noFill/>
              </a:ln>
              <a:solidFill>
                <a:schemeClr val="tx1"/>
              </a:solidFill>
              <a:effectLst/>
              <a:highlight>
                <a:srgbClr val="F2F4F8"/>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highlight>
                  <a:srgbClr val="F2F4F8"/>
                </a:highlight>
                <a:latin typeface="-apple-system"/>
              </a:rPr>
              <a:t>TASK 3: Add a Range Slider to Select Payload</a:t>
            </a:r>
            <a:br>
              <a:rPr kumimoji="0" lang="en-US" altLang="en-US" sz="1300" b="0" i="0" u="none" strike="noStrike" cap="none" normalizeH="0" baseline="0" dirty="0">
                <a:ln>
                  <a:noFill/>
                </a:ln>
                <a:solidFill>
                  <a:srgbClr val="000000"/>
                </a:solidFill>
                <a:effectLst/>
                <a:highlight>
                  <a:srgbClr val="F2F4F8"/>
                </a:highlight>
                <a:latin typeface="-apple-system"/>
              </a:rPr>
            </a:br>
            <a:r>
              <a:rPr kumimoji="0" lang="en-US" altLang="en-US" sz="1300" b="0" i="0" u="none" strike="noStrike" cap="none" normalizeH="0" baseline="0" dirty="0">
                <a:ln>
                  <a:noFill/>
                </a:ln>
                <a:solidFill>
                  <a:srgbClr val="000000"/>
                </a:solidFill>
                <a:effectLst/>
                <a:highlight>
                  <a:srgbClr val="F2F4F8"/>
                </a:highlight>
                <a:latin typeface="-apple-system"/>
              </a:rPr>
              <a:t>I have added a </a:t>
            </a:r>
            <a:r>
              <a:rPr kumimoji="0" lang="en-US" altLang="en-US" sz="1300" b="0" i="0" u="none" strike="noStrike" cap="none" normalizeH="0" baseline="0" dirty="0" err="1">
                <a:ln>
                  <a:noFill/>
                </a:ln>
                <a:solidFill>
                  <a:srgbClr val="000000"/>
                </a:solidFill>
                <a:effectLst/>
                <a:highlight>
                  <a:srgbClr val="F2F4F8"/>
                </a:highlight>
                <a:latin typeface="-apple-system"/>
              </a:rPr>
              <a:t>dcc.RangeSlider</a:t>
            </a:r>
            <a:r>
              <a:rPr kumimoji="0" lang="en-US" altLang="en-US" sz="1300" b="0" i="0" u="none" strike="noStrike" cap="none" normalizeH="0" baseline="0" dirty="0">
                <a:ln>
                  <a:noFill/>
                </a:ln>
                <a:solidFill>
                  <a:srgbClr val="000000"/>
                </a:solidFill>
                <a:effectLst/>
                <a:highlight>
                  <a:srgbClr val="F2F4F8"/>
                </a:highlight>
                <a:latin typeface="-apple-system"/>
              </a:rPr>
              <a:t> component with the following attributes:</a:t>
            </a:r>
            <a:endParaRPr kumimoji="0" lang="en-US" altLang="en-US" sz="800" b="0" i="0" u="none" strike="noStrike" cap="none" normalizeH="0" baseline="0" dirty="0">
              <a:ln>
                <a:noFill/>
              </a:ln>
              <a:solidFill>
                <a:schemeClr val="tx1"/>
              </a:solidFill>
              <a:effectLst/>
              <a:highlight>
                <a:srgbClr val="F2F4F8"/>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err="1">
                <a:ln>
                  <a:noFill/>
                </a:ln>
                <a:solidFill>
                  <a:srgbClr val="000000"/>
                </a:solidFill>
                <a:effectLst/>
                <a:highlight>
                  <a:srgbClr val="F2F4F8"/>
                </a:highlight>
                <a:latin typeface="-apple-system"/>
              </a:rPr>
              <a:t>ini</a:t>
            </a:r>
            <a:endParaRPr kumimoji="0" lang="en-US" altLang="en-US" sz="1300" b="0" i="0" u="none" strike="noStrike" cap="none" normalizeH="0" baseline="0" dirty="0">
              <a:ln>
                <a:noFill/>
              </a:ln>
              <a:solidFill>
                <a:srgbClr val="000000"/>
              </a:solidFill>
              <a:effectLst/>
              <a:highlight>
                <a:srgbClr val="F2F4F8"/>
              </a:highligh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F8F8F2"/>
                </a:solidFill>
                <a:effectLst/>
                <a:highlight>
                  <a:srgbClr val="F2F4F8"/>
                </a:highlight>
                <a:latin typeface="Consolas" panose="020B0609020204030204" pitchFamily="49" charset="0"/>
              </a:rPr>
              <a:t>dcc.RangeSlider</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id=</a:t>
            </a:r>
            <a:r>
              <a:rPr kumimoji="0" lang="en-US" altLang="en-US" sz="1000" b="0" i="0" u="none" strike="noStrike" cap="none" normalizeH="0" baseline="0" dirty="0">
                <a:ln>
                  <a:noFill/>
                </a:ln>
                <a:solidFill>
                  <a:srgbClr val="ABE338"/>
                </a:solidFill>
                <a:effectLst/>
                <a:highlight>
                  <a:srgbClr val="F2F4F8"/>
                </a:highlight>
                <a:latin typeface="Consolas" panose="020B0609020204030204" pitchFamily="49" charset="0"/>
              </a:rPr>
              <a:t>'payload-slider'</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min=</a:t>
            </a:r>
            <a:r>
              <a:rPr kumimoji="0" lang="en-US" altLang="en-US" sz="1000" b="0" i="0" u="none" strike="noStrike" cap="none" normalizeH="0" baseline="0" dirty="0">
                <a:ln>
                  <a:noFill/>
                </a:ln>
                <a:solidFill>
                  <a:srgbClr val="F5AB35"/>
                </a:solidFill>
                <a:effectLst/>
                <a:highlight>
                  <a:srgbClr val="F2F4F8"/>
                </a:highlight>
                <a:latin typeface="Consolas" panose="020B0609020204030204" pitchFamily="49" charset="0"/>
              </a:rPr>
              <a:t>0</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max=</a:t>
            </a:r>
            <a:r>
              <a:rPr kumimoji="0" lang="en-US" altLang="en-US" sz="1000" b="0" i="0" u="none" strike="noStrike" cap="none" normalizeH="0" baseline="0" dirty="0">
                <a:ln>
                  <a:noFill/>
                </a:ln>
                <a:solidFill>
                  <a:srgbClr val="F5AB35"/>
                </a:solidFill>
                <a:effectLst/>
                <a:highlight>
                  <a:srgbClr val="F2F4F8"/>
                </a:highlight>
                <a:latin typeface="Consolas" panose="020B0609020204030204" pitchFamily="49" charset="0"/>
              </a:rPr>
              <a:t>10000</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step=</a:t>
            </a:r>
            <a:r>
              <a:rPr kumimoji="0" lang="en-US" altLang="en-US" sz="1000" b="0" i="0" u="none" strike="noStrike" cap="none" normalizeH="0" baseline="0" dirty="0">
                <a:ln>
                  <a:noFill/>
                </a:ln>
                <a:solidFill>
                  <a:srgbClr val="F5AB35"/>
                </a:solidFill>
                <a:effectLst/>
                <a:highlight>
                  <a:srgbClr val="F2F4F8"/>
                </a:highlight>
                <a:latin typeface="Consolas" panose="020B0609020204030204" pitchFamily="49" charset="0"/>
              </a:rPr>
              <a:t>1000</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value=[</a:t>
            </a:r>
            <a:r>
              <a:rPr kumimoji="0" lang="en-US" altLang="en-US" sz="1000" b="0" i="0" u="none" strike="noStrike" cap="none" normalizeH="0" baseline="0" dirty="0">
                <a:ln>
                  <a:noFill/>
                </a:ln>
                <a:solidFill>
                  <a:srgbClr val="F5AB35"/>
                </a:solidFill>
                <a:effectLst/>
                <a:highlight>
                  <a:srgbClr val="F2F4F8"/>
                </a:highlight>
                <a:latin typeface="Consolas" panose="020B0609020204030204" pitchFamily="49" charset="0"/>
              </a:rPr>
              <a:t>0</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a:t>
            </a:r>
            <a:r>
              <a:rPr kumimoji="0" lang="en-US" altLang="en-US" sz="1000" b="0" i="0" u="none" strike="noStrike" cap="none" normalizeH="0" baseline="0" dirty="0">
                <a:ln>
                  <a:noFill/>
                </a:ln>
                <a:solidFill>
                  <a:srgbClr val="F5AB35"/>
                </a:solidFill>
                <a:effectLst/>
                <a:highlight>
                  <a:srgbClr val="F2F4F8"/>
                </a:highlight>
                <a:latin typeface="Consolas" panose="020B0609020204030204" pitchFamily="49" charset="0"/>
              </a:rPr>
              <a:t>10000</a:t>
            </a:r>
            <a:r>
              <a:rPr kumimoji="0" lang="en-US" altLang="en-US" sz="1000" b="0" i="0" u="none" strike="noStrike" cap="none" normalizeH="0" baseline="0" dirty="0">
                <a:ln>
                  <a:noFill/>
                </a:ln>
                <a:solidFill>
                  <a:srgbClr val="F8F8F2"/>
                </a:solidFill>
                <a:effectLst/>
                <a:highlight>
                  <a:srgbClr val="F2F4F8"/>
                </a:highlight>
                <a:latin typeface="Consolas" panose="020B0609020204030204" pitchFamily="49" charset="0"/>
              </a:rPr>
              <a:t>] ) </a:t>
            </a:r>
            <a:endParaRPr kumimoji="0" lang="en-US" altLang="en-US" sz="800" b="0" i="0" u="none" strike="noStrike" cap="none" normalizeH="0" baseline="0" dirty="0">
              <a:ln>
                <a:noFill/>
              </a:ln>
              <a:solidFill>
                <a:schemeClr val="tx1"/>
              </a:solidFill>
              <a:effectLst/>
              <a:highlight>
                <a:srgbClr val="F2F4F8"/>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highlight>
                  <a:srgbClr val="F2F4F8"/>
                </a:highlight>
                <a:latin typeface="-apple-system"/>
              </a:rPr>
              <a:t>This range slider allows the user to select a range of payload masses (in kg) to filter the data and observe the correlation between payload </a:t>
            </a:r>
            <a:br>
              <a:rPr kumimoji="0" lang="en-US" altLang="en-US" sz="1300" b="0" i="0" u="none" strike="noStrike" cap="none" normalizeH="0" baseline="0" dirty="0">
                <a:ln>
                  <a:noFill/>
                </a:ln>
                <a:solidFill>
                  <a:srgbClr val="000000"/>
                </a:solidFill>
                <a:effectLst/>
                <a:highlight>
                  <a:srgbClr val="F2F4F8"/>
                </a:highlight>
                <a:latin typeface="-apple-system"/>
              </a:rPr>
            </a:br>
            <a:r>
              <a:rPr kumimoji="0" lang="en-US" altLang="en-US" sz="1300" b="0" i="0" u="none" strike="noStrike" cap="none" normalizeH="0" baseline="0" dirty="0">
                <a:ln>
                  <a:noFill/>
                </a:ln>
                <a:solidFill>
                  <a:srgbClr val="000000"/>
                </a:solidFill>
                <a:effectLst/>
                <a:highlight>
                  <a:srgbClr val="F2F4F8"/>
                </a:highlight>
                <a:latin typeface="-apple-system"/>
              </a:rPr>
              <a:t>and mission outcome.</a:t>
            </a:r>
            <a:endParaRPr kumimoji="0" lang="en-US" altLang="en-US" sz="800" b="0" i="0" u="none" strike="noStrike" cap="none" normalizeH="0" baseline="0" dirty="0">
              <a:ln>
                <a:noFill/>
              </a:ln>
              <a:solidFill>
                <a:schemeClr val="tx1"/>
              </a:solidFill>
              <a:effectLst/>
              <a:highlight>
                <a:srgbClr val="F2F4F8"/>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highlight>
                  <a:srgbClr val="F2F4F8"/>
                </a:highlight>
                <a:latin typeface="-apple-system"/>
              </a:rPr>
              <a:t>TASK 4: Add a callback function to render the success-payload-scatter-chart scatter plot</a:t>
            </a:r>
            <a:br>
              <a:rPr kumimoji="0" lang="en-US" altLang="en-US" sz="1300" b="0" i="0" u="none" strike="noStrike" cap="none" normalizeH="0" baseline="0" dirty="0">
                <a:ln>
                  <a:noFill/>
                </a:ln>
                <a:solidFill>
                  <a:srgbClr val="000000"/>
                </a:solidFill>
                <a:effectLst/>
                <a:highlight>
                  <a:srgbClr val="F2F4F8"/>
                </a:highlight>
                <a:latin typeface="-apple-system"/>
              </a:rPr>
            </a:br>
            <a:r>
              <a:rPr kumimoji="0" lang="en-US" altLang="en-US" sz="1300" b="0" i="0" u="none" strike="noStrike" cap="none" normalizeH="0" baseline="0" dirty="0">
                <a:ln>
                  <a:noFill/>
                </a:ln>
                <a:solidFill>
                  <a:srgbClr val="000000"/>
                </a:solidFill>
                <a:effectLst/>
                <a:highlight>
                  <a:srgbClr val="F2F4F8"/>
                </a:highlight>
                <a:latin typeface="-apple-system"/>
              </a:rPr>
              <a:t>I have added a callback function that updates a scatter plot visualization based on the selected launch site(s) and payload range. The scatter</a:t>
            </a:r>
            <a:br>
              <a:rPr kumimoji="0" lang="en-US" altLang="en-US" sz="1300" b="0" i="0" u="none" strike="noStrike" cap="none" normalizeH="0" baseline="0" dirty="0">
                <a:ln>
                  <a:noFill/>
                </a:ln>
                <a:solidFill>
                  <a:srgbClr val="000000"/>
                </a:solidFill>
                <a:effectLst/>
                <a:highlight>
                  <a:srgbClr val="F2F4F8"/>
                </a:highlight>
                <a:latin typeface="-apple-system"/>
              </a:rPr>
            </a:br>
            <a:r>
              <a:rPr kumimoji="0" lang="en-US" altLang="en-US" sz="1300" b="0" i="0" u="none" strike="noStrike" cap="none" normalizeH="0" baseline="0" dirty="0">
                <a:ln>
                  <a:noFill/>
                </a:ln>
                <a:solidFill>
                  <a:srgbClr val="000000"/>
                </a:solidFill>
                <a:effectLst/>
                <a:highlight>
                  <a:srgbClr val="F2F4F8"/>
                </a:highlight>
                <a:latin typeface="-apple-system"/>
              </a:rPr>
              <a:t> plot shows the relationship between payload mass and mission outcome, with the data points color-coded by booster version.</a:t>
            </a:r>
            <a:endParaRPr kumimoji="0" lang="en-US" altLang="en-US" sz="800" b="0" i="0" u="none" strike="noStrike" cap="none" normalizeH="0" baseline="0" dirty="0">
              <a:ln>
                <a:noFill/>
              </a:ln>
              <a:solidFill>
                <a:schemeClr val="tx1"/>
              </a:solidFill>
              <a:effectLst/>
              <a:highlight>
                <a:srgbClr val="F2F4F8"/>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highlight>
                  <a:srgbClr val="F2F4F8"/>
                </a:highlight>
                <a:latin typeface="-apple-system"/>
              </a:rPr>
              <a:t>Overall, these plots and interactions provide the user with a comprehensive dashboard to analyze the SpaceX launch data, allowing them to </a:t>
            </a:r>
            <a:br>
              <a:rPr kumimoji="0" lang="en-US" altLang="en-US" sz="1300" b="0" i="0" u="none" strike="noStrike" cap="none" normalizeH="0" baseline="0" dirty="0">
                <a:ln>
                  <a:noFill/>
                </a:ln>
                <a:solidFill>
                  <a:srgbClr val="000000"/>
                </a:solidFill>
                <a:effectLst/>
                <a:highlight>
                  <a:srgbClr val="F2F4F8"/>
                </a:highlight>
                <a:latin typeface="-apple-system"/>
              </a:rPr>
            </a:br>
            <a:r>
              <a:rPr kumimoji="0" lang="en-US" altLang="en-US" sz="1300" b="0" i="0" u="none" strike="noStrike" cap="none" normalizeH="0" baseline="0" dirty="0">
                <a:ln>
                  <a:noFill/>
                </a:ln>
                <a:solidFill>
                  <a:srgbClr val="000000"/>
                </a:solidFill>
                <a:effectLst/>
                <a:highlight>
                  <a:srgbClr val="F2F4F8"/>
                </a:highlight>
                <a:latin typeface="-apple-system"/>
              </a:rPr>
              <a:t>explore the success rates of different launch sites, as well as the potential correlation between payload mass and mission outcome.</a:t>
            </a:r>
            <a:endParaRPr kumimoji="0" lang="en-US" altLang="en-US" sz="1800" b="0" i="0" u="none" strike="noStrike" cap="none" normalizeH="0" baseline="0" dirty="0">
              <a:ln>
                <a:noFill/>
              </a:ln>
              <a:solidFill>
                <a:schemeClr val="tx1"/>
              </a:solidFill>
              <a:effectLst/>
              <a:highlight>
                <a:srgbClr val="F2F4F8"/>
              </a:highlight>
              <a:latin typeface="Arial" panose="020B0604020202020204" pitchFamily="34" charset="0"/>
            </a:endParaRPr>
          </a:p>
        </p:txBody>
      </p:sp>
    </p:spTree>
    <p:extLst>
      <p:ext uri="{BB962C8B-B14F-4D97-AF65-F5344CB8AC3E}">
        <p14:creationId xmlns:p14="http://schemas.microsoft.com/office/powerpoint/2010/main" val="280051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54099BC-B4F7-9F95-4AE0-6A9D64021036}"/>
              </a:ext>
            </a:extLst>
          </p:cNvPr>
          <p:cNvSpPr>
            <a:spLocks noGrp="1" noChangeArrowheads="1"/>
          </p:cNvSpPr>
          <p:nvPr>
            <p:ph type="title"/>
          </p:nvPr>
        </p:nvSpPr>
        <p:spPr bwMode="auto">
          <a:xfrm>
            <a:off x="588818" y="1735179"/>
            <a:ext cx="10515600" cy="132556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t" latinLnBrk="0" hangingPunct="0">
              <a:lnSpc>
                <a:spcPct val="100000"/>
              </a:lnSpc>
              <a:spcBef>
                <a:spcPct val="0"/>
              </a:spcBef>
              <a:spcAft>
                <a:spcPct val="0"/>
              </a:spcAft>
              <a:buClrTx/>
              <a:buSzTx/>
              <a:buFontTx/>
              <a:buAutoNum type="arabicPeriod"/>
              <a:tabLst/>
            </a:pPr>
            <a:r>
              <a:rPr kumimoji="0" lang="en-US" altLang="en-US" sz="1300" b="1" i="0" u="none" strike="noStrike" cap="none" normalizeH="0" baseline="0" dirty="0">
                <a:ln>
                  <a:noFill/>
                </a:ln>
                <a:solidFill>
                  <a:srgbClr val="000000"/>
                </a:solidFill>
                <a:effectLst/>
                <a:latin typeface="-apple-system"/>
              </a:rPr>
              <a:t>Data Preparation</a:t>
            </a:r>
            <a:r>
              <a:rPr kumimoji="0" lang="en-US" altLang="en-US" sz="1300" b="0" i="0" u="none" strike="noStrike" cap="none" normalizeH="0" baseline="0" dirty="0">
                <a:ln>
                  <a:noFill/>
                </a:ln>
                <a:solidFill>
                  <a:srgbClr val="000000"/>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Loaded the </a:t>
            </a:r>
            <a:r>
              <a:rPr kumimoji="0" lang="en-US" altLang="en-US" sz="1300" b="0" i="0" u="none" strike="noStrike" cap="none" normalizeH="0" baseline="0" dirty="0" err="1">
                <a:ln>
                  <a:noFill/>
                </a:ln>
                <a:solidFill>
                  <a:srgbClr val="000000"/>
                </a:solidFill>
                <a:effectLst/>
                <a:latin typeface="-apple-system"/>
              </a:rPr>
              <a:t>dataframe</a:t>
            </a:r>
            <a:r>
              <a:rPr kumimoji="0" lang="en-US" altLang="en-US" sz="1300" b="0" i="0" u="none" strike="noStrike" cap="none" normalizeH="0" baseline="0" dirty="0">
                <a:ln>
                  <a:noFill/>
                </a:ln>
                <a:solidFill>
                  <a:srgbClr val="000000"/>
                </a:solidFill>
                <a:effectLst/>
                <a:latin typeface="-apple-system"/>
              </a:rPr>
              <a:t> and created a NumPy array </a:t>
            </a:r>
            <a:r>
              <a:rPr kumimoji="0" lang="en-US" altLang="en-US" sz="1000" b="0" i="0" u="none" strike="noStrike" cap="none" normalizeH="0" baseline="0" dirty="0">
                <a:ln>
                  <a:noFill/>
                </a:ln>
                <a:solidFill>
                  <a:srgbClr val="000000"/>
                </a:solidFill>
                <a:effectLst/>
                <a:latin typeface="Consolas" panose="020B0609020204030204" pitchFamily="49" charset="0"/>
              </a:rPr>
              <a:t>Y</a:t>
            </a:r>
            <a:r>
              <a:rPr kumimoji="0" lang="en-US" altLang="en-US" sz="1300" b="0" i="0" u="none" strike="noStrike" cap="none" normalizeH="0" baseline="0" dirty="0">
                <a:ln>
                  <a:noFill/>
                </a:ln>
                <a:solidFill>
                  <a:srgbClr val="000000"/>
                </a:solidFill>
                <a:effectLst/>
                <a:latin typeface="-apple-system"/>
              </a:rPr>
              <a:t> from the 'Class' column.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Standardized the data in </a:t>
            </a:r>
            <a:r>
              <a:rPr kumimoji="0" lang="en-US" altLang="en-US" sz="1000" b="0" i="0" u="none" strike="noStrike" cap="none" normalizeH="0" baseline="0" dirty="0">
                <a:ln>
                  <a:noFill/>
                </a:ln>
                <a:solidFill>
                  <a:srgbClr val="000000"/>
                </a:solidFill>
                <a:effectLst/>
                <a:latin typeface="Consolas" panose="020B0609020204030204" pitchFamily="49" charset="0"/>
              </a:rPr>
              <a:t>X</a:t>
            </a:r>
            <a:r>
              <a:rPr kumimoji="0" lang="en-US" altLang="en-US" sz="1300" b="0" i="0" u="none" strike="noStrike" cap="none" normalizeH="0" baseline="0" dirty="0">
                <a:ln>
                  <a:noFill/>
                </a:ln>
                <a:solidFill>
                  <a:srgbClr val="000000"/>
                </a:solidFill>
                <a:effectLst/>
                <a:latin typeface="-apple-system"/>
              </a:rPr>
              <a:t> using the provided </a:t>
            </a:r>
            <a:r>
              <a:rPr kumimoji="0" lang="en-US" altLang="en-US" sz="1000" b="0" i="0" u="none" strike="noStrike" cap="none" normalizeH="0" baseline="0" dirty="0">
                <a:ln>
                  <a:noFill/>
                </a:ln>
                <a:solidFill>
                  <a:srgbClr val="000000"/>
                </a:solidFill>
                <a:effectLst/>
                <a:latin typeface="Consolas" panose="020B0609020204030204" pitchFamily="49" charset="0"/>
              </a:rPr>
              <a:t>transform</a:t>
            </a:r>
            <a:r>
              <a:rPr kumimoji="0" lang="en-US" altLang="en-US" sz="1300" b="0" i="0" u="none" strike="noStrike" cap="none" normalizeH="0" baseline="0" dirty="0">
                <a:ln>
                  <a:noFill/>
                </a:ln>
                <a:solidFill>
                  <a:srgbClr val="000000"/>
                </a:solidFill>
                <a:effectLst/>
                <a:latin typeface="-apple-system"/>
              </a:rPr>
              <a:t> function and reassigned it to </a:t>
            </a:r>
            <a:r>
              <a:rPr kumimoji="0" lang="en-US" altLang="en-US" sz="1000" b="0" i="0" u="none" strike="noStrike" cap="none" normalizeH="0" baseline="0" dirty="0">
                <a:ln>
                  <a:noFill/>
                </a:ln>
                <a:solidFill>
                  <a:srgbClr val="000000"/>
                </a:solidFill>
                <a:effectLst/>
                <a:latin typeface="Consolas" panose="020B0609020204030204" pitchFamily="49" charset="0"/>
              </a:rPr>
              <a:t>X</a:t>
            </a:r>
            <a:r>
              <a:rPr kumimoji="0" lang="en-US" altLang="en-US" sz="1300" b="0" i="0" u="none" strike="noStrike" cap="none" normalizeH="0" baseline="0" dirty="0">
                <a:ln>
                  <a:noFill/>
                </a:ln>
                <a:solidFill>
                  <a:srgbClr val="000000"/>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Split the data </a:t>
            </a:r>
            <a:r>
              <a:rPr kumimoji="0" lang="en-US" altLang="en-US" sz="1000" b="0" i="0" u="none" strike="noStrike" cap="none" normalizeH="0" baseline="0" dirty="0">
                <a:ln>
                  <a:noFill/>
                </a:ln>
                <a:solidFill>
                  <a:srgbClr val="000000"/>
                </a:solidFill>
                <a:effectLst/>
                <a:latin typeface="Consolas" panose="020B0609020204030204" pitchFamily="49" charset="0"/>
              </a:rPr>
              <a:t>X</a:t>
            </a:r>
            <a:r>
              <a:rPr kumimoji="0" lang="en-US" altLang="en-US" sz="1300" b="0" i="0" u="none" strike="noStrike" cap="none" normalizeH="0" baseline="0" dirty="0">
                <a:ln>
                  <a:noFill/>
                </a:ln>
                <a:solidFill>
                  <a:srgbClr val="000000"/>
                </a:solidFill>
                <a:effectLst/>
                <a:latin typeface="-apple-system"/>
              </a:rPr>
              <a:t> and </a:t>
            </a:r>
            <a:r>
              <a:rPr kumimoji="0" lang="en-US" altLang="en-US" sz="1000" b="0" i="0" u="none" strike="noStrike" cap="none" normalizeH="0" baseline="0" dirty="0">
                <a:ln>
                  <a:noFill/>
                </a:ln>
                <a:solidFill>
                  <a:srgbClr val="000000"/>
                </a:solidFill>
                <a:effectLst/>
                <a:latin typeface="Consolas" panose="020B0609020204030204" pitchFamily="49" charset="0"/>
              </a:rPr>
              <a:t>Y</a:t>
            </a:r>
            <a:r>
              <a:rPr kumimoji="0" lang="en-US" altLang="en-US" sz="1300" b="0" i="0" u="none" strike="noStrike" cap="none" normalizeH="0" baseline="0" dirty="0">
                <a:ln>
                  <a:noFill/>
                </a:ln>
                <a:solidFill>
                  <a:srgbClr val="000000"/>
                </a:solidFill>
                <a:effectLst/>
                <a:latin typeface="-apple-system"/>
              </a:rPr>
              <a:t> into training and test sets using </a:t>
            </a:r>
            <a:r>
              <a:rPr kumimoji="0" lang="en-US" altLang="en-US" sz="1000" b="0" i="0" u="none" strike="noStrike" cap="none" normalizeH="0" baseline="0" dirty="0" err="1">
                <a:ln>
                  <a:noFill/>
                </a:ln>
                <a:solidFill>
                  <a:srgbClr val="000000"/>
                </a:solidFill>
                <a:effectLst/>
                <a:latin typeface="Consolas" panose="020B0609020204030204" pitchFamily="49" charset="0"/>
              </a:rPr>
              <a:t>train_test_split</a:t>
            </a:r>
            <a:r>
              <a:rPr kumimoji="0" lang="en-US" altLang="en-US" sz="1300" b="0" i="0" u="none" strike="noStrike" cap="none" normalizeH="0" baseline="0" dirty="0">
                <a:ln>
                  <a:noFill/>
                </a:ln>
                <a:solidFill>
                  <a:srgbClr val="000000"/>
                </a:solidFill>
                <a:effectLst/>
                <a:latin typeface="-apple-system"/>
              </a:rPr>
              <a:t>, with </a:t>
            </a:r>
            <a:r>
              <a:rPr kumimoji="0" lang="en-US" altLang="en-US" sz="1000" b="0" i="0" u="none" strike="noStrike" cap="none" normalizeH="0" baseline="0" dirty="0" err="1">
                <a:ln>
                  <a:noFill/>
                </a:ln>
                <a:solidFill>
                  <a:srgbClr val="000000"/>
                </a:solidFill>
                <a:effectLst/>
                <a:latin typeface="Consolas" panose="020B0609020204030204" pitchFamily="49" charset="0"/>
              </a:rPr>
              <a:t>test_size</a:t>
            </a:r>
            <a:r>
              <a:rPr kumimoji="0" lang="en-US" altLang="en-US" sz="1000" b="0" i="0" u="none" strike="noStrike" cap="none" normalizeH="0" baseline="0" dirty="0">
                <a:ln>
                  <a:noFill/>
                </a:ln>
                <a:solidFill>
                  <a:srgbClr val="000000"/>
                </a:solidFill>
                <a:effectLst/>
                <a:latin typeface="Consolas" panose="020B0609020204030204" pitchFamily="49" charset="0"/>
              </a:rPr>
              <a:t>=0.2</a:t>
            </a:r>
            <a:r>
              <a:rPr kumimoji="0" lang="en-US" altLang="en-US" sz="1300" b="0" i="0" u="none" strike="noStrike" cap="none" normalizeH="0" baseline="0" dirty="0">
                <a:ln>
                  <a:noFill/>
                </a:ln>
                <a:solidFill>
                  <a:srgbClr val="000000"/>
                </a:solidFill>
                <a:effectLst/>
                <a:latin typeface="-apple-system"/>
              </a:rPr>
              <a:t> and </a:t>
            </a:r>
            <a:r>
              <a:rPr kumimoji="0" lang="en-US" altLang="en-US" sz="1000" b="0" i="0" u="none" strike="noStrike" cap="none" normalizeH="0" baseline="0" dirty="0" err="1">
                <a:ln>
                  <a:noFill/>
                </a:ln>
                <a:solidFill>
                  <a:srgbClr val="000000"/>
                </a:solidFill>
                <a:effectLst/>
                <a:latin typeface="Consolas" panose="020B0609020204030204" pitchFamily="49" charset="0"/>
              </a:rPr>
              <a:t>random_state</a:t>
            </a:r>
            <a:r>
              <a:rPr kumimoji="0" lang="en-US" altLang="en-US" sz="1000" b="0" i="0" u="none" strike="noStrike" cap="none" normalizeH="0" baseline="0" dirty="0">
                <a:ln>
                  <a:noFill/>
                </a:ln>
                <a:solidFill>
                  <a:srgbClr val="000000"/>
                </a:solidFill>
                <a:effectLst/>
                <a:latin typeface="Consolas" panose="020B0609020204030204" pitchFamily="49" charset="0"/>
              </a:rPr>
              <a:t>=2</a:t>
            </a:r>
            <a:r>
              <a:rPr kumimoji="0" lang="en-US" altLang="en-US" sz="1300" b="0" i="0" u="none" strike="noStrike" cap="none" normalizeH="0" baseline="0" dirty="0">
                <a:ln>
                  <a:noFill/>
                </a:ln>
                <a:solidFill>
                  <a:srgbClr val="000000"/>
                </a:solidFill>
                <a:effectLst/>
                <a:latin typeface="-apple-system"/>
              </a:rPr>
              <a:t>.</a:t>
            </a:r>
          </a:p>
          <a:p>
            <a:pPr marL="0" marR="0" lvl="0" indent="0" algn="l" defTabSz="914400" rtl="0" eaLnBrk="0" fontAlgn="t" latinLnBrk="0" hangingPunct="0">
              <a:lnSpc>
                <a:spcPct val="100000"/>
              </a:lnSpc>
              <a:spcBef>
                <a:spcPct val="0"/>
              </a:spcBef>
              <a:spcAft>
                <a:spcPct val="0"/>
              </a:spcAft>
              <a:buClrTx/>
              <a:buSzTx/>
              <a:buFontTx/>
              <a:buAutoNum type="arabicPeriod" startAt="2"/>
              <a:tabLst/>
            </a:pPr>
            <a:r>
              <a:rPr kumimoji="0" lang="en-US" altLang="en-US" sz="1300" b="1" i="0" u="none" strike="noStrike" cap="none" normalizeH="0" baseline="0" dirty="0">
                <a:ln>
                  <a:noFill/>
                </a:ln>
                <a:solidFill>
                  <a:srgbClr val="000000"/>
                </a:solidFill>
                <a:effectLst/>
                <a:latin typeface="-apple-system"/>
              </a:rPr>
              <a:t>Model Building</a:t>
            </a:r>
            <a:r>
              <a:rPr kumimoji="0" lang="en-US" altLang="en-US" sz="1300" b="0" i="0" u="none" strike="noStrike" cap="none" normalizeH="0" baseline="0" dirty="0">
                <a:ln>
                  <a:noFill/>
                </a:ln>
                <a:solidFill>
                  <a:srgbClr val="000000"/>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Created a logistic regression object.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Defined a dictionary of hyperparameters </a:t>
            </a:r>
            <a:r>
              <a:rPr kumimoji="0" lang="en-US" altLang="en-US" sz="1000" b="0" i="0" u="none" strike="noStrike" cap="none" normalizeH="0" baseline="0" dirty="0">
                <a:ln>
                  <a:noFill/>
                </a:ln>
                <a:solidFill>
                  <a:srgbClr val="000000"/>
                </a:solidFill>
                <a:effectLst/>
                <a:latin typeface="Consolas" panose="020B0609020204030204" pitchFamily="49" charset="0"/>
              </a:rPr>
              <a:t>parameters</a:t>
            </a:r>
            <a:r>
              <a:rPr kumimoji="0" lang="en-US" altLang="en-US" sz="1300" b="0" i="0" u="none" strike="noStrike" cap="none" normalizeH="0" baseline="0" dirty="0">
                <a:ln>
                  <a:noFill/>
                </a:ln>
                <a:solidFill>
                  <a:srgbClr val="000000"/>
                </a:solidFill>
                <a:effectLst/>
                <a:latin typeface="-apple-system"/>
              </a:rPr>
              <a:t> to tune.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Created a </a:t>
            </a:r>
            <a:r>
              <a:rPr kumimoji="0" lang="en-US" altLang="en-US" sz="1000" b="0" i="0" u="none" strike="noStrike" cap="none" normalizeH="0" baseline="0" dirty="0" err="1">
                <a:ln>
                  <a:noFill/>
                </a:ln>
                <a:solidFill>
                  <a:srgbClr val="000000"/>
                </a:solidFill>
                <a:effectLst/>
                <a:latin typeface="Consolas" panose="020B0609020204030204" pitchFamily="49" charset="0"/>
              </a:rPr>
              <a:t>GridSearchCV</a:t>
            </a:r>
            <a:r>
              <a:rPr kumimoji="0" lang="en-US" altLang="en-US" sz="1300" b="0" i="0" u="none" strike="noStrike" cap="none" normalizeH="0" baseline="0" dirty="0">
                <a:ln>
                  <a:noFill/>
                </a:ln>
                <a:solidFill>
                  <a:srgbClr val="000000"/>
                </a:solidFill>
                <a:effectLst/>
                <a:latin typeface="-apple-system"/>
              </a:rPr>
              <a:t> object </a:t>
            </a:r>
            <a:r>
              <a:rPr kumimoji="0" lang="en-US" altLang="en-US" sz="1000" b="0" i="0" u="none" strike="noStrike" cap="none" normalizeH="0" baseline="0" dirty="0" err="1">
                <a:ln>
                  <a:noFill/>
                </a:ln>
                <a:solidFill>
                  <a:srgbClr val="000000"/>
                </a:solidFill>
                <a:effectLst/>
                <a:latin typeface="Consolas" panose="020B0609020204030204" pitchFamily="49" charset="0"/>
              </a:rPr>
              <a:t>logreg_cv</a:t>
            </a:r>
            <a:r>
              <a:rPr kumimoji="0" lang="en-US" altLang="en-US" sz="1300" b="0" i="0" u="none" strike="noStrike" cap="none" normalizeH="0" baseline="0" dirty="0">
                <a:ln>
                  <a:noFill/>
                </a:ln>
                <a:solidFill>
                  <a:srgbClr val="000000"/>
                </a:solidFill>
                <a:effectLst/>
                <a:latin typeface="-apple-system"/>
              </a:rPr>
              <a:t> with 10-fold cross-validation.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Fitted the </a:t>
            </a:r>
            <a:r>
              <a:rPr kumimoji="0" lang="en-US" altLang="en-US" sz="1000" b="0" i="0" u="none" strike="noStrike" cap="none" normalizeH="0" baseline="0" dirty="0" err="1">
                <a:ln>
                  <a:noFill/>
                </a:ln>
                <a:solidFill>
                  <a:srgbClr val="000000"/>
                </a:solidFill>
                <a:effectLst/>
                <a:latin typeface="Consolas" panose="020B0609020204030204" pitchFamily="49" charset="0"/>
              </a:rPr>
              <a:t>logreg_cv</a:t>
            </a:r>
            <a:r>
              <a:rPr kumimoji="0" lang="en-US" altLang="en-US" sz="1300" b="0" i="0" u="none" strike="noStrike" cap="none" normalizeH="0" baseline="0" dirty="0">
                <a:ln>
                  <a:noFill/>
                </a:ln>
                <a:solidFill>
                  <a:srgbClr val="000000"/>
                </a:solidFill>
                <a:effectLst/>
                <a:latin typeface="-apple-system"/>
              </a:rPr>
              <a:t> object to find the best hyperparameters.</a:t>
            </a:r>
          </a:p>
          <a:p>
            <a:pPr marL="0" marR="0" lvl="0" indent="0" algn="l" defTabSz="914400" rtl="0" eaLnBrk="0" fontAlgn="t" latinLnBrk="0" hangingPunct="0">
              <a:lnSpc>
                <a:spcPct val="100000"/>
              </a:lnSpc>
              <a:spcBef>
                <a:spcPct val="0"/>
              </a:spcBef>
              <a:spcAft>
                <a:spcPct val="0"/>
              </a:spcAft>
              <a:buClrTx/>
              <a:buSzTx/>
              <a:buFontTx/>
              <a:buAutoNum type="arabicPeriod" startAt="3"/>
              <a:tabLst/>
            </a:pPr>
            <a:r>
              <a:rPr kumimoji="0" lang="en-US" altLang="en-US" sz="1300" b="1" i="0" u="none" strike="noStrike" cap="none" normalizeH="0" baseline="0" dirty="0">
                <a:ln>
                  <a:noFill/>
                </a:ln>
                <a:solidFill>
                  <a:srgbClr val="000000"/>
                </a:solidFill>
                <a:effectLst/>
                <a:latin typeface="-apple-system"/>
              </a:rPr>
              <a:t>Model Evaluation</a:t>
            </a:r>
            <a:r>
              <a:rPr kumimoji="0" lang="en-US" altLang="en-US" sz="1300" b="0" i="0" u="none" strike="noStrike" cap="none" normalizeH="0" baseline="0" dirty="0">
                <a:ln>
                  <a:noFill/>
                </a:ln>
                <a:solidFill>
                  <a:srgbClr val="000000"/>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Calculated the accuracy of the model on the test data using the </a:t>
            </a:r>
            <a:r>
              <a:rPr kumimoji="0" lang="en-US" altLang="en-US" sz="1000" b="0" i="0" u="none" strike="noStrike" cap="none" normalizeH="0" baseline="0" dirty="0">
                <a:ln>
                  <a:noFill/>
                </a:ln>
                <a:solidFill>
                  <a:srgbClr val="000000"/>
                </a:solidFill>
                <a:effectLst/>
                <a:latin typeface="Consolas" panose="020B0609020204030204" pitchFamily="49" charset="0"/>
              </a:rPr>
              <a:t>score</a:t>
            </a:r>
            <a:r>
              <a:rPr kumimoji="0" lang="en-US" altLang="en-US" sz="1300" b="0" i="0" u="none" strike="noStrike" cap="none" normalizeH="0" baseline="0" dirty="0">
                <a:ln>
                  <a:noFill/>
                </a:ln>
                <a:solidFill>
                  <a:srgbClr val="000000"/>
                </a:solidFill>
                <a:effectLst/>
                <a:latin typeface="-apple-system"/>
              </a:rPr>
              <a:t> method.</a:t>
            </a:r>
          </a:p>
          <a:p>
            <a:pPr marL="0" marR="0" lvl="0" indent="0" algn="l" defTabSz="914400" rtl="0" eaLnBrk="0" fontAlgn="t" latinLnBrk="0" hangingPunct="0">
              <a:lnSpc>
                <a:spcPct val="100000"/>
              </a:lnSpc>
              <a:spcBef>
                <a:spcPct val="0"/>
              </a:spcBef>
              <a:spcAft>
                <a:spcPct val="0"/>
              </a:spcAft>
              <a:buClrTx/>
              <a:buSzTx/>
              <a:buFontTx/>
              <a:buAutoNum type="arabicPeriod" startAt="4"/>
              <a:tabLst/>
            </a:pPr>
            <a:r>
              <a:rPr kumimoji="0" lang="en-US" altLang="en-US" sz="1300" b="1" i="0" u="none" strike="noStrike" cap="none" normalizeH="0" baseline="0" dirty="0">
                <a:ln>
                  <a:noFill/>
                </a:ln>
                <a:solidFill>
                  <a:srgbClr val="000000"/>
                </a:solidFill>
                <a:effectLst/>
                <a:latin typeface="-apple-system"/>
              </a:rPr>
              <a:t>Model Improvement</a:t>
            </a:r>
            <a:r>
              <a:rPr kumimoji="0" lang="en-US" altLang="en-US" sz="1300" b="0" i="0" u="none" strike="noStrike" cap="none" normalizeH="0" baseline="0" dirty="0">
                <a:ln>
                  <a:noFill/>
                </a:ln>
                <a:solidFill>
                  <a:srgbClr val="000000"/>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Iterated through the process, trying different model architectures, hyperparameters, and feature engineering techniques to improve the model's performance.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Continuously evaluated the model's performance on the test set to ensure it generalizes well.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Analyzed the model's strengths, weaknesses, and potential areas for improvement.</a:t>
            </a:r>
          </a:p>
          <a:p>
            <a:pPr marL="0" marR="0" lvl="0" indent="0" algn="l" defTabSz="914400" rtl="0" eaLnBrk="0" fontAlgn="t" latinLnBrk="0" hangingPunct="0">
              <a:lnSpc>
                <a:spcPct val="100000"/>
              </a:lnSpc>
              <a:spcBef>
                <a:spcPct val="0"/>
              </a:spcBef>
              <a:spcAft>
                <a:spcPct val="0"/>
              </a:spcAft>
              <a:buClrTx/>
              <a:buSzTx/>
              <a:buFontTx/>
              <a:buAutoNum type="arabicPeriod" startAt="5"/>
              <a:tabLst/>
            </a:pPr>
            <a:r>
              <a:rPr kumimoji="0" lang="en-US" altLang="en-US" sz="1300" b="1" i="0" u="none" strike="noStrike" cap="none" normalizeH="0" baseline="0" dirty="0">
                <a:ln>
                  <a:noFill/>
                </a:ln>
                <a:solidFill>
                  <a:srgbClr val="000000"/>
                </a:solidFill>
                <a:effectLst/>
                <a:latin typeface="-apple-system"/>
              </a:rPr>
              <a:t>Best Performing Model</a:t>
            </a:r>
            <a:r>
              <a:rPr kumimoji="0" lang="en-US" altLang="en-US" sz="1300" b="0" i="0" u="none" strike="noStrike" cap="none" normalizeH="0" baseline="0" dirty="0">
                <a:ln>
                  <a:noFill/>
                </a:ln>
                <a:solidFill>
                  <a:srgbClr val="000000"/>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Identified the best performing model based on the highest accuracy score on the test set.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00000"/>
                </a:solidFill>
                <a:effectLst/>
                <a:latin typeface="-apple-system"/>
              </a:rPr>
              <a:t>Documented the final model's architecture, hyperparameters, and performance metrics.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6032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1486-1502-CC6B-5756-EA0776C77264}"/>
              </a:ext>
            </a:extLst>
          </p:cNvPr>
          <p:cNvSpPr>
            <a:spLocks noGrp="1"/>
          </p:cNvSpPr>
          <p:nvPr>
            <p:ph type="title"/>
          </p:nvPr>
        </p:nvSpPr>
        <p:spPr/>
        <p:txBody>
          <a:bodyPr/>
          <a:lstStyle/>
          <a:p>
            <a:r>
              <a:rPr lang="en-US" sz="1800" b="1" i="0" dirty="0" err="1">
                <a:solidFill>
                  <a:srgbClr val="000000"/>
                </a:solidFill>
                <a:effectLst/>
                <a:highlight>
                  <a:srgbClr val="F7F7F7"/>
                </a:highlight>
                <a:latin typeface="-apple-system"/>
              </a:rPr>
              <a:t>edictive</a:t>
            </a:r>
            <a:r>
              <a:rPr lang="en-US" sz="1800" b="1" i="0" dirty="0">
                <a:solidFill>
                  <a:srgbClr val="000000"/>
                </a:solidFill>
                <a:effectLst/>
                <a:highlight>
                  <a:srgbClr val="F7F7F7"/>
                </a:highlight>
                <a:latin typeface="-apple-system"/>
              </a:rPr>
              <a:t> Analysis Results:</a:t>
            </a:r>
            <a:br>
              <a:rPr lang="en-US" sz="1800" b="0" i="0" dirty="0">
                <a:solidFill>
                  <a:srgbClr val="000000"/>
                </a:solidFill>
                <a:effectLst/>
                <a:highlight>
                  <a:srgbClr val="F7F7F7"/>
                </a:highlight>
                <a:latin typeface="-apple-system"/>
              </a:rPr>
            </a:br>
            <a:r>
              <a:rPr lang="en-US" sz="1800" b="1" i="0" dirty="0">
                <a:solidFill>
                  <a:srgbClr val="000000"/>
                </a:solidFill>
                <a:effectLst/>
                <a:highlight>
                  <a:srgbClr val="F7F7F7"/>
                </a:highlight>
                <a:latin typeface="-apple-system"/>
              </a:rPr>
              <a:t>K-Nearest Neighbors (KNN) Classifier</a:t>
            </a:r>
            <a:r>
              <a:rPr lang="en-US" sz="1800" b="0" i="0" dirty="0">
                <a:solidFill>
                  <a:srgbClr val="000000"/>
                </a:solidFill>
                <a:effectLst/>
                <a:highlight>
                  <a:srgbClr val="F7F7F7"/>
                </a:highlight>
                <a:latin typeface="-apple-system"/>
              </a:rPr>
              <a:t>:</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Tuned hyperparameters using </a:t>
            </a:r>
            <a:r>
              <a:rPr lang="en-US" sz="1800" b="0" i="0" dirty="0" err="1">
                <a:solidFill>
                  <a:srgbClr val="000000"/>
                </a:solidFill>
                <a:effectLst/>
                <a:highlight>
                  <a:srgbClr val="F7F7F7"/>
                </a:highlight>
                <a:latin typeface="-apple-system"/>
              </a:rPr>
              <a:t>GridSearchCV</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Best parameters: {'algorithm': 'auto', '</a:t>
            </a:r>
            <a:r>
              <a:rPr lang="en-US" sz="1800" b="0" i="0" dirty="0" err="1">
                <a:solidFill>
                  <a:srgbClr val="000000"/>
                </a:solidFill>
                <a:effectLst/>
                <a:highlight>
                  <a:srgbClr val="F7F7F7"/>
                </a:highlight>
                <a:latin typeface="-apple-system"/>
              </a:rPr>
              <a:t>n_neighbors</a:t>
            </a:r>
            <a:r>
              <a:rPr lang="en-US" sz="1800" b="0" i="0" dirty="0">
                <a:solidFill>
                  <a:srgbClr val="000000"/>
                </a:solidFill>
                <a:effectLst/>
                <a:highlight>
                  <a:srgbClr val="F7F7F7"/>
                </a:highlight>
                <a:latin typeface="-apple-system"/>
              </a:rPr>
              <a:t>': 10, 'p': 1}</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Test accuracy: 0.848</a:t>
            </a:r>
            <a:br>
              <a:rPr lang="en-US" sz="1800" b="0" i="0" dirty="0">
                <a:solidFill>
                  <a:srgbClr val="000000"/>
                </a:solidFill>
                <a:effectLst/>
                <a:highlight>
                  <a:srgbClr val="F7F7F7"/>
                </a:highlight>
                <a:latin typeface="-apple-system"/>
              </a:rPr>
            </a:br>
            <a:r>
              <a:rPr lang="en-US" sz="1800" b="1" i="0" dirty="0">
                <a:solidFill>
                  <a:srgbClr val="000000"/>
                </a:solidFill>
                <a:effectLst/>
                <a:highlight>
                  <a:srgbClr val="F7F7F7"/>
                </a:highlight>
                <a:latin typeface="-apple-system"/>
              </a:rPr>
              <a:t>Decision Tree Classifier</a:t>
            </a:r>
            <a:r>
              <a:rPr lang="en-US" sz="1800" b="0" i="0" dirty="0">
                <a:solidFill>
                  <a:srgbClr val="000000"/>
                </a:solidFill>
                <a:effectLst/>
                <a:highlight>
                  <a:srgbClr val="F7F7F7"/>
                </a:highlight>
                <a:latin typeface="-apple-system"/>
              </a:rPr>
              <a:t>:</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Tuned hyperparameters using </a:t>
            </a:r>
            <a:r>
              <a:rPr lang="en-US" sz="1800" b="0" i="0" dirty="0" err="1">
                <a:solidFill>
                  <a:srgbClr val="000000"/>
                </a:solidFill>
                <a:effectLst/>
                <a:highlight>
                  <a:srgbClr val="F7F7F7"/>
                </a:highlight>
                <a:latin typeface="-apple-system"/>
              </a:rPr>
              <a:t>GridSearchCV</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Best parameters: {'criterion': 'entropy', '</a:t>
            </a:r>
            <a:r>
              <a:rPr lang="en-US" sz="1800" b="0" i="0" dirty="0" err="1">
                <a:solidFill>
                  <a:srgbClr val="000000"/>
                </a:solidFill>
                <a:effectLst/>
                <a:highlight>
                  <a:srgbClr val="F7F7F7"/>
                </a:highlight>
                <a:latin typeface="-apple-system"/>
              </a:rPr>
              <a:t>max_depth</a:t>
            </a:r>
            <a:r>
              <a:rPr lang="en-US" sz="1800" b="0" i="0" dirty="0">
                <a:solidFill>
                  <a:srgbClr val="000000"/>
                </a:solidFill>
                <a:effectLst/>
                <a:highlight>
                  <a:srgbClr val="F7F7F7"/>
                </a:highlight>
                <a:latin typeface="-apple-system"/>
              </a:rPr>
              <a:t>': 16, '</a:t>
            </a:r>
            <a:r>
              <a:rPr lang="en-US" sz="1800" b="0" i="0" dirty="0" err="1">
                <a:solidFill>
                  <a:srgbClr val="000000"/>
                </a:solidFill>
                <a:effectLst/>
                <a:highlight>
                  <a:srgbClr val="F7F7F7"/>
                </a:highlight>
                <a:latin typeface="-apple-system"/>
              </a:rPr>
              <a:t>max_features</a:t>
            </a:r>
            <a:r>
              <a:rPr lang="en-US" sz="1800" b="0" i="0" dirty="0">
                <a:solidFill>
                  <a:srgbClr val="000000"/>
                </a:solidFill>
                <a:effectLst/>
                <a:highlight>
                  <a:srgbClr val="F7F7F7"/>
                </a:highlight>
                <a:latin typeface="-apple-system"/>
              </a:rPr>
              <a:t>': 'sqrt', '</a:t>
            </a:r>
            <a:r>
              <a:rPr lang="en-US" sz="1800" b="0" i="0" dirty="0" err="1">
                <a:solidFill>
                  <a:srgbClr val="000000"/>
                </a:solidFill>
                <a:effectLst/>
                <a:highlight>
                  <a:srgbClr val="F7F7F7"/>
                </a:highlight>
                <a:latin typeface="-apple-system"/>
              </a:rPr>
              <a:t>min_samples_leaf</a:t>
            </a:r>
            <a:r>
              <a:rPr lang="en-US" sz="1800" b="0" i="0" dirty="0">
                <a:solidFill>
                  <a:srgbClr val="000000"/>
                </a:solidFill>
                <a:effectLst/>
                <a:highlight>
                  <a:srgbClr val="F7F7F7"/>
                </a:highlight>
                <a:latin typeface="-apple-system"/>
              </a:rPr>
              <a:t>': 2, '</a:t>
            </a:r>
            <a:r>
              <a:rPr lang="en-US" sz="1800" b="0" i="0" dirty="0" err="1">
                <a:solidFill>
                  <a:srgbClr val="000000"/>
                </a:solidFill>
                <a:effectLst/>
                <a:highlight>
                  <a:srgbClr val="F7F7F7"/>
                </a:highlight>
                <a:latin typeface="-apple-system"/>
              </a:rPr>
              <a:t>min_samples_split</a:t>
            </a:r>
            <a:r>
              <a:rPr lang="en-US" sz="1800" b="0" i="0" dirty="0">
                <a:solidFill>
                  <a:srgbClr val="000000"/>
                </a:solidFill>
                <a:effectLst/>
                <a:highlight>
                  <a:srgbClr val="F7F7F7"/>
                </a:highlight>
                <a:latin typeface="-apple-system"/>
              </a:rPr>
              <a:t>': 5, 'splitter': 'random'}</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Training accuracy: 0.888</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Test accuracy: 0.667</a:t>
            </a:r>
            <a:br>
              <a:rPr lang="en-US" sz="1800" b="0" i="0" dirty="0">
                <a:solidFill>
                  <a:srgbClr val="000000"/>
                </a:solidFill>
                <a:effectLst/>
                <a:highlight>
                  <a:srgbClr val="F7F7F7"/>
                </a:highlight>
                <a:latin typeface="-apple-system"/>
              </a:rPr>
            </a:br>
            <a:r>
              <a:rPr lang="en-US" sz="1800" b="1" i="0" dirty="0">
                <a:solidFill>
                  <a:srgbClr val="000000"/>
                </a:solidFill>
                <a:effectLst/>
                <a:highlight>
                  <a:srgbClr val="F7F7F7"/>
                </a:highlight>
                <a:latin typeface="-apple-system"/>
              </a:rPr>
              <a:t>Support Vector Machine (SVM) Classifier</a:t>
            </a:r>
            <a:r>
              <a:rPr lang="en-US" sz="1800" b="0" i="0" dirty="0">
                <a:solidFill>
                  <a:srgbClr val="000000"/>
                </a:solidFill>
                <a:effectLst/>
                <a:highlight>
                  <a:srgbClr val="F7F7F7"/>
                </a:highlight>
                <a:latin typeface="-apple-system"/>
              </a:rPr>
              <a:t>:</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Tuned hyperparameters using </a:t>
            </a:r>
            <a:r>
              <a:rPr lang="en-US" sz="1800" b="0" i="0" dirty="0" err="1">
                <a:solidFill>
                  <a:srgbClr val="000000"/>
                </a:solidFill>
                <a:effectLst/>
                <a:highlight>
                  <a:srgbClr val="F7F7F7"/>
                </a:highlight>
                <a:latin typeface="-apple-system"/>
              </a:rPr>
              <a:t>GridSearchCV</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Best parameters: {'C': 1.0, 'gamma': 0.03162277660168379, 'kernel': 'sigmoid'}</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Training accuracy: 0.848</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Test accuracy: 0.833</a:t>
            </a:r>
            <a:br>
              <a:rPr lang="en-US" sz="1800" b="0" i="0" dirty="0">
                <a:solidFill>
                  <a:srgbClr val="000000"/>
                </a:solidFill>
                <a:effectLst/>
                <a:highlight>
                  <a:srgbClr val="F7F7F7"/>
                </a:highlight>
                <a:latin typeface="-apple-system"/>
              </a:rPr>
            </a:br>
            <a:r>
              <a:rPr lang="en-US" sz="1800" b="1" i="0" dirty="0">
                <a:solidFill>
                  <a:srgbClr val="000000"/>
                </a:solidFill>
                <a:effectLst/>
                <a:highlight>
                  <a:srgbClr val="F7F7F7"/>
                </a:highlight>
                <a:latin typeface="-apple-system"/>
              </a:rPr>
              <a:t>Logistic Regression</a:t>
            </a:r>
            <a:r>
              <a:rPr lang="en-US" sz="1800" b="0" i="0" dirty="0">
                <a:solidFill>
                  <a:srgbClr val="000000"/>
                </a:solidFill>
                <a:effectLst/>
                <a:highlight>
                  <a:srgbClr val="F7F7F7"/>
                </a:highlight>
                <a:latin typeface="-apple-system"/>
              </a:rPr>
              <a:t>:</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Tuned hyperparameters using </a:t>
            </a:r>
            <a:r>
              <a:rPr lang="en-US" sz="1800" b="0" i="0" dirty="0" err="1">
                <a:solidFill>
                  <a:srgbClr val="000000"/>
                </a:solidFill>
                <a:effectLst/>
                <a:highlight>
                  <a:srgbClr val="F7F7F7"/>
                </a:highlight>
                <a:latin typeface="-apple-system"/>
              </a:rPr>
              <a:t>GridSearchCV</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Best parameters: {'C': 0.1, 'penalty': 'l2', 'solver': '</a:t>
            </a:r>
            <a:r>
              <a:rPr lang="en-US" sz="1800" b="0" i="0" dirty="0" err="1">
                <a:solidFill>
                  <a:srgbClr val="000000"/>
                </a:solidFill>
                <a:effectLst/>
                <a:highlight>
                  <a:srgbClr val="F7F7F7"/>
                </a:highlight>
                <a:latin typeface="-apple-system"/>
              </a:rPr>
              <a:t>lbfgs</a:t>
            </a:r>
            <a:r>
              <a:rPr lang="en-US" sz="1800" b="0" i="0" dirty="0">
                <a:solidFill>
                  <a:srgbClr val="000000"/>
                </a:solidFill>
                <a:effectLst/>
                <a:highlight>
                  <a:srgbClr val="F7F7F7"/>
                </a:highlight>
                <a:latin typeface="-apple-system"/>
              </a:rPr>
              <a:t>'}</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Accuracy: 0.834</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Test accuracy: 0.833</a:t>
            </a:r>
            <a:br>
              <a:rPr lang="en-US" sz="1800" b="0" i="0" dirty="0">
                <a:solidFill>
                  <a:srgbClr val="000000"/>
                </a:solidFill>
                <a:effectLst/>
                <a:highlight>
                  <a:srgbClr val="F7F7F7"/>
                </a:highlight>
                <a:latin typeface="-apple-system"/>
              </a:rPr>
            </a:br>
            <a:r>
              <a:rPr lang="en-US" sz="1800" b="0" i="0" dirty="0">
                <a:solidFill>
                  <a:srgbClr val="000000"/>
                </a:solidFill>
                <a:effectLst/>
                <a:highlight>
                  <a:srgbClr val="F7F7F7"/>
                </a:highlight>
                <a:latin typeface="-apple-system"/>
              </a:rPr>
              <a:t>The results show that the KNN Classifier and Logistic Regression models performed the best on the test data, with test accuracies of 0.848 and 0.833, respectively. The Decision Tree Classifier had the lowest test accuracy of 0.667.</a:t>
            </a:r>
            <a:br>
              <a:rPr lang="en-US" sz="1800" b="0" i="0" dirty="0">
                <a:solidFill>
                  <a:srgbClr val="000000"/>
                </a:solidFill>
                <a:effectLst/>
                <a:highlight>
                  <a:srgbClr val="F7F7F7"/>
                </a:highlight>
                <a:latin typeface="-apple-system"/>
              </a:rPr>
            </a:br>
            <a:endParaRPr lang="en-US" sz="1800" dirty="0"/>
          </a:p>
        </p:txBody>
      </p:sp>
    </p:spTree>
    <p:extLst>
      <p:ext uri="{BB962C8B-B14F-4D97-AF65-F5344CB8AC3E}">
        <p14:creationId xmlns:p14="http://schemas.microsoft.com/office/powerpoint/2010/main" val="1819133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A8F677BB-70A2-9CE7-7D4E-E02D054EEC75}"/>
              </a:ext>
            </a:extLst>
          </p:cNvPr>
          <p:cNvPicPr>
            <a:picLocks noChangeAspect="1"/>
          </p:cNvPicPr>
          <p:nvPr/>
        </p:nvPicPr>
        <p:blipFill>
          <a:blip r:embed="rId3"/>
          <a:stretch>
            <a:fillRect/>
          </a:stretch>
        </p:blipFill>
        <p:spPr>
          <a:xfrm>
            <a:off x="498757" y="4416744"/>
            <a:ext cx="8596907" cy="201046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793028F5-D634-B42C-D87D-98DD2227C2A4}"/>
              </a:ext>
            </a:extLst>
          </p:cNvPr>
          <p:cNvPicPr>
            <a:picLocks noChangeAspect="1"/>
          </p:cNvPicPr>
          <p:nvPr/>
        </p:nvPicPr>
        <p:blipFill>
          <a:blip r:embed="rId3"/>
          <a:stretch>
            <a:fillRect/>
          </a:stretch>
        </p:blipFill>
        <p:spPr>
          <a:xfrm>
            <a:off x="5130723" y="1650842"/>
            <a:ext cx="6808485" cy="38115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82942DE-8E0B-B921-1153-30ED7D654AC0}"/>
              </a:ext>
            </a:extLst>
          </p:cNvPr>
          <p:cNvPicPr>
            <a:picLocks noChangeAspect="1"/>
          </p:cNvPicPr>
          <p:nvPr/>
        </p:nvPicPr>
        <p:blipFill>
          <a:blip r:embed="rId3"/>
          <a:stretch>
            <a:fillRect/>
          </a:stretch>
        </p:blipFill>
        <p:spPr>
          <a:xfrm>
            <a:off x="4916384" y="1840557"/>
            <a:ext cx="7137070" cy="38618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5826501-9E35-9899-3ED6-EE4898D86D2A}"/>
              </a:ext>
            </a:extLst>
          </p:cNvPr>
          <p:cNvPicPr>
            <a:picLocks noChangeAspect="1"/>
          </p:cNvPicPr>
          <p:nvPr/>
        </p:nvPicPr>
        <p:blipFill>
          <a:blip r:embed="rId3"/>
          <a:stretch>
            <a:fillRect/>
          </a:stretch>
        </p:blipFill>
        <p:spPr>
          <a:xfrm>
            <a:off x="4607971" y="1831852"/>
            <a:ext cx="7342568" cy="38115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75E8CC3-B02C-89E7-5535-475C1052CB8F}"/>
              </a:ext>
            </a:extLst>
          </p:cNvPr>
          <p:cNvPicPr>
            <a:picLocks noChangeAspect="1"/>
          </p:cNvPicPr>
          <p:nvPr/>
        </p:nvPicPr>
        <p:blipFill>
          <a:blip r:embed="rId3"/>
          <a:stretch>
            <a:fillRect/>
          </a:stretch>
        </p:blipFill>
        <p:spPr>
          <a:xfrm>
            <a:off x="4702249" y="1790431"/>
            <a:ext cx="7408533" cy="42351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075C958-08CC-D309-858F-4D1A84E08317}"/>
              </a:ext>
            </a:extLst>
          </p:cNvPr>
          <p:cNvPicPr>
            <a:picLocks noChangeAspect="1"/>
          </p:cNvPicPr>
          <p:nvPr/>
        </p:nvPicPr>
        <p:blipFill>
          <a:blip r:embed="rId3"/>
          <a:stretch>
            <a:fillRect/>
          </a:stretch>
        </p:blipFill>
        <p:spPr>
          <a:xfrm>
            <a:off x="5272644" y="2069757"/>
            <a:ext cx="6610580" cy="34706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600" b="0" i="0" dirty="0" err="1">
                <a:solidFill>
                  <a:srgbClr val="212121"/>
                </a:solidFill>
                <a:effectLst/>
                <a:highlight>
                  <a:srgbClr val="FFFFFF"/>
                </a:highlight>
                <a:latin typeface="Courier New" panose="02070309020205020404" pitchFamily="49" charset="0"/>
              </a:rPr>
              <a:t>Launch_Site</a:t>
            </a:r>
            <a:r>
              <a:rPr lang="en-US" sz="1600" b="0" i="0" dirty="0">
                <a:solidFill>
                  <a:srgbClr val="212121"/>
                </a:solidFill>
                <a:effectLst/>
                <a:highlight>
                  <a:srgbClr val="FFFFFF"/>
                </a:highlight>
                <a:latin typeface="Courier New" panose="02070309020205020404" pitchFamily="49" charset="0"/>
              </a:rPr>
              <a:t> 0 CCAFS LC-40 1 VAFB SLC-4E 2 KSC LC-39A 3 CCAFS SLC-40</a:t>
            </a:r>
          </a:p>
          <a:p>
            <a:pPr>
              <a:lnSpc>
                <a:spcPct val="100000"/>
              </a:lnSpc>
              <a:spcBef>
                <a:spcPts val="1400"/>
              </a:spcBef>
            </a:pPr>
            <a:r>
              <a:rPr lang="en-US" sz="1600" b="0" dirty="0">
                <a:solidFill>
                  <a:srgbClr val="000000"/>
                </a:solidFill>
                <a:effectLst/>
                <a:highlight>
                  <a:srgbClr val="F7F7F7"/>
                </a:highlight>
                <a:latin typeface="Courier New" panose="02070309020205020404" pitchFamily="49" charset="0"/>
              </a:rPr>
              <a:t>query = </a:t>
            </a:r>
            <a:r>
              <a:rPr lang="en-US" sz="1600" b="0" dirty="0">
                <a:solidFill>
                  <a:srgbClr val="A31515"/>
                </a:solidFill>
                <a:effectLst/>
                <a:highlight>
                  <a:srgbClr val="F7F7F7"/>
                </a:highlight>
                <a:latin typeface="Courier New" panose="02070309020205020404" pitchFamily="49" charset="0"/>
              </a:rPr>
              <a:t>"SELECT DISTINCT \"</a:t>
            </a:r>
            <a:r>
              <a:rPr lang="en-US" sz="1600" b="0" dirty="0" err="1">
                <a:solidFill>
                  <a:srgbClr val="A31515"/>
                </a:solidFill>
                <a:effectLst/>
                <a:highlight>
                  <a:srgbClr val="F7F7F7"/>
                </a:highlight>
                <a:latin typeface="Courier New" panose="02070309020205020404" pitchFamily="49" charset="0"/>
              </a:rPr>
              <a:t>Launch_Site</a:t>
            </a:r>
            <a:r>
              <a:rPr lang="en-US" sz="1600" b="0" dirty="0">
                <a:solidFill>
                  <a:srgbClr val="A31515"/>
                </a:solidFill>
                <a:effectLst/>
                <a:highlight>
                  <a:srgbClr val="F7F7F7"/>
                </a:highlight>
                <a:latin typeface="Courier New" panose="02070309020205020404" pitchFamily="49" charset="0"/>
              </a:rPr>
              <a:t>\" FROM SPACEXTABLE;"</a:t>
            </a:r>
            <a:endParaRPr lang="en-US" sz="1600" b="0" dirty="0">
              <a:solidFill>
                <a:srgbClr val="000000"/>
              </a:solidFill>
              <a:effectLst/>
              <a:highlight>
                <a:srgbClr val="F7F7F7"/>
              </a:highlight>
              <a:latin typeface="Courier New" panose="020703090202050204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sz="1600" b="0" dirty="0">
                <a:solidFill>
                  <a:srgbClr val="000000"/>
                </a:solidFill>
                <a:effectLst/>
                <a:highlight>
                  <a:srgbClr val="F7F7F7"/>
                </a:highlight>
                <a:latin typeface="Courier New" panose="02070309020205020404" pitchFamily="49" charset="0"/>
              </a:rPr>
              <a:t>query = </a:t>
            </a:r>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SELECT *</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FROM SPACEXTABLE</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WHERE "</a:t>
            </a:r>
            <a:r>
              <a:rPr lang="en-US" sz="1600" b="0" dirty="0" err="1">
                <a:solidFill>
                  <a:srgbClr val="A31515"/>
                </a:solidFill>
                <a:effectLst/>
                <a:highlight>
                  <a:srgbClr val="F7F7F7"/>
                </a:highlight>
                <a:latin typeface="Courier New" panose="02070309020205020404" pitchFamily="49" charset="0"/>
              </a:rPr>
              <a:t>Launch_Site</a:t>
            </a:r>
            <a:r>
              <a:rPr lang="en-US" sz="1600" b="0" dirty="0">
                <a:solidFill>
                  <a:srgbClr val="A31515"/>
                </a:solidFill>
                <a:effectLst/>
                <a:highlight>
                  <a:srgbClr val="F7F7F7"/>
                </a:highlight>
                <a:latin typeface="Courier New" panose="02070309020205020404" pitchFamily="49" charset="0"/>
              </a:rPr>
              <a:t>" LIKE 'CCA%'</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LIMIT 5;</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pPr>
              <a:lnSpc>
                <a:spcPct val="100000"/>
              </a:lnSpc>
              <a:spcBef>
                <a:spcPts val="1400"/>
              </a:spcBef>
            </a:pPr>
            <a:r>
              <a:rPr lang="en-US" sz="1600" b="0" i="0" dirty="0">
                <a:solidFill>
                  <a:srgbClr val="212121"/>
                </a:solidFill>
                <a:effectLst/>
                <a:highlight>
                  <a:srgbClr val="FFFFFF"/>
                </a:highlight>
                <a:latin typeface="Courier New" panose="02070309020205020404" pitchFamily="49" charset="0"/>
              </a:rPr>
              <a:t>Date Time (UTC) </a:t>
            </a:r>
            <a:r>
              <a:rPr lang="en-US" sz="1600" b="0" i="0" dirty="0" err="1">
                <a:solidFill>
                  <a:srgbClr val="212121"/>
                </a:solidFill>
                <a:effectLst/>
                <a:highlight>
                  <a:srgbClr val="FFFFFF"/>
                </a:highlight>
                <a:latin typeface="Courier New" panose="02070309020205020404" pitchFamily="49" charset="0"/>
              </a:rPr>
              <a:t>Booster_Version</a:t>
            </a:r>
            <a:r>
              <a:rPr lang="en-US" sz="1600" b="0" i="0" dirty="0">
                <a:solidFill>
                  <a:srgbClr val="212121"/>
                </a:solidFill>
                <a:effectLst/>
                <a:highlight>
                  <a:srgbClr val="FFFFFF"/>
                </a:highlight>
                <a:latin typeface="Courier New" panose="02070309020205020404" pitchFamily="49" charset="0"/>
              </a:rPr>
              <a:t> </a:t>
            </a:r>
            <a:r>
              <a:rPr lang="en-US" sz="1600" b="0" i="0" dirty="0" err="1">
                <a:solidFill>
                  <a:srgbClr val="212121"/>
                </a:solidFill>
                <a:effectLst/>
                <a:highlight>
                  <a:srgbClr val="FFFFFF"/>
                </a:highlight>
                <a:latin typeface="Courier New" panose="02070309020205020404" pitchFamily="49" charset="0"/>
              </a:rPr>
              <a:t>Launch_Site</a:t>
            </a:r>
            <a:r>
              <a:rPr lang="en-US" sz="1600" b="0" i="0" dirty="0">
                <a:solidFill>
                  <a:srgbClr val="212121"/>
                </a:solidFill>
                <a:effectLst/>
                <a:highlight>
                  <a:srgbClr val="FFFFFF"/>
                </a:highlight>
                <a:latin typeface="Courier New" panose="02070309020205020404" pitchFamily="49" charset="0"/>
              </a:rPr>
              <a:t> \ 0 2010-06-04 18:45:00 F9 v1.0 B0003 CCAFS LC-40 1 2010-12-08 15:43:00 F9 v1.0 B0004 CCAFS LC-40 2 2012-05-22 7:44:00 F9 v1.0 B0005 CCAFS LC-40 3 2012-10-08 0:35:00 F9 v1.0 B0006 CCAFS LC-40 4 2013-03-01 15:10:00 F9 v1.0 B0007 CCAFS LC-40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18" name="Rectangle 14">
            <a:extLst>
              <a:ext uri="{FF2B5EF4-FFF2-40B4-BE49-F238E27FC236}">
                <a16:creationId xmlns:a16="http://schemas.microsoft.com/office/drawing/2014/main" id="{8B0DE368-788C-6B52-FD50-E56E69F71096}"/>
              </a:ext>
            </a:extLst>
          </p:cNvPr>
          <p:cNvSpPr>
            <a:spLocks noChangeArrowheads="1"/>
          </p:cNvSpPr>
          <p:nvPr/>
        </p:nvSpPr>
        <p:spPr bwMode="auto">
          <a:xfrm>
            <a:off x="0" y="0"/>
            <a:ext cx="11353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query = </a:t>
            </a:r>
            <a:r>
              <a:rPr kumimoji="0" lang="en-US" altLang="en-US" sz="1000" b="0" i="0" u="none" strike="noStrike" cap="none" normalizeH="0" baseline="0">
                <a:ln>
                  <a:noFill/>
                </a:ln>
                <a:solidFill>
                  <a:srgbClr val="A31515"/>
                </a:solidFill>
                <a:effectLst/>
                <a:latin typeface="Courier New" panose="02070309020205020404" pitchFamily="49" charset="0"/>
                <a:cs typeface="Courier New" panose="02070309020205020404" pitchFamily="49" charset="0"/>
              </a:rPr>
              <a:t>"""</a:t>
            </a:r>
            <a:endParaRPr kumimoji="0" lang="en-US" altLang="en-US" sz="1000" b="0" i="0" u="none" strike="noStrike" cap="none" normalizeH="0" baseline="0">
              <a:ln>
                <a:noFill/>
              </a:ln>
              <a:solidFill>
                <a:srgbClr val="21212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5">
            <a:extLst>
              <a:ext uri="{FF2B5EF4-FFF2-40B4-BE49-F238E27FC236}">
                <a16:creationId xmlns:a16="http://schemas.microsoft.com/office/drawing/2014/main" id="{C4ABA1DC-A331-4EC7-B28D-C57F5A366AB4}"/>
              </a:ext>
            </a:extLst>
          </p:cNvPr>
          <p:cNvSpPr>
            <a:spLocks noChangeArrowheads="1"/>
          </p:cNvSpPr>
          <p:nvPr/>
        </p:nvSpPr>
        <p:spPr bwMode="auto">
          <a:xfrm>
            <a:off x="0" y="0"/>
            <a:ext cx="11353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SELECT *</a:t>
            </a:r>
            <a:endParaRPr kumimoji="0" lang="en-US" altLang="en-US" sz="1000" b="0" i="0" u="none" strike="noStrike" cap="none" normalizeH="0" baseline="0" dirty="0">
              <a:ln>
                <a:noFill/>
              </a:ln>
              <a:solidFill>
                <a:srgbClr val="21212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8">
            <a:extLst>
              <a:ext uri="{FF2B5EF4-FFF2-40B4-BE49-F238E27FC236}">
                <a16:creationId xmlns:a16="http://schemas.microsoft.com/office/drawing/2014/main" id="{69398D2F-26CE-2687-930F-A09A4ABA89B7}"/>
              </a:ext>
            </a:extLst>
          </p:cNvPr>
          <p:cNvSpPr>
            <a:spLocks noChangeArrowheads="1"/>
          </p:cNvSpPr>
          <p:nvPr/>
        </p:nvSpPr>
        <p:spPr bwMode="auto">
          <a:xfrm>
            <a:off x="0" y="-123111"/>
            <a:ext cx="6463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A31515"/>
                </a:solidFill>
                <a:effectLst/>
                <a:latin typeface="Courier New" panose="02070309020205020404" pitchFamily="49" charset="0"/>
                <a:cs typeface="Courier New" panose="02070309020205020404" pitchFamily="49" charset="0"/>
              </a:rPr>
              <a:t>LIMIT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20">
            <a:extLst>
              <a:ext uri="{FF2B5EF4-FFF2-40B4-BE49-F238E27FC236}">
                <a16:creationId xmlns:a16="http://schemas.microsoft.com/office/drawing/2014/main" id="{8BF8519B-8A5E-58B5-B834-9460EA48A42D}"/>
              </a:ext>
            </a:extLst>
          </p:cNvPr>
          <p:cNvSpPr>
            <a:spLocks noChangeArrowheads="1"/>
          </p:cNvSpPr>
          <p:nvPr/>
        </p:nvSpPr>
        <p:spPr bwMode="auto">
          <a:xfrm>
            <a:off x="0" y="0"/>
            <a:ext cx="11353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23">
            <a:extLst>
              <a:ext uri="{FF2B5EF4-FFF2-40B4-BE49-F238E27FC236}">
                <a16:creationId xmlns:a16="http://schemas.microsoft.com/office/drawing/2014/main" id="{C3458232-576C-7F92-E416-7357F328CEB5}"/>
              </a:ext>
            </a:extLst>
          </p:cNvPr>
          <p:cNvSpPr>
            <a:spLocks noChangeArrowheads="1"/>
          </p:cNvSpPr>
          <p:nvPr/>
        </p:nvSpPr>
        <p:spPr bwMode="auto">
          <a:xfrm>
            <a:off x="0" y="0"/>
            <a:ext cx="11353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sz="1600" b="0" dirty="0">
                <a:solidFill>
                  <a:srgbClr val="000000"/>
                </a:solidFill>
                <a:effectLst/>
                <a:highlight>
                  <a:srgbClr val="F7F7F7"/>
                </a:highlight>
                <a:latin typeface="Courier New" panose="02070309020205020404" pitchFamily="49" charset="0"/>
              </a:rPr>
              <a:t>query = </a:t>
            </a:r>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SELECT SUM("PAYLOAD_MASS__KG_") AS </a:t>
            </a:r>
            <a:r>
              <a:rPr lang="en-US" sz="1600" b="0" dirty="0" err="1">
                <a:solidFill>
                  <a:srgbClr val="A31515"/>
                </a:solidFill>
                <a:effectLst/>
                <a:highlight>
                  <a:srgbClr val="F7F7F7"/>
                </a:highlight>
                <a:latin typeface="Courier New" panose="02070309020205020404" pitchFamily="49" charset="0"/>
              </a:rPr>
              <a:t>Total_Payload_Mass</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FROM SPACEXTABLE</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WHERE "</a:t>
            </a:r>
            <a:r>
              <a:rPr lang="en-US" sz="1600" b="0" dirty="0" err="1">
                <a:solidFill>
                  <a:srgbClr val="A31515"/>
                </a:solidFill>
                <a:effectLst/>
                <a:highlight>
                  <a:srgbClr val="F7F7F7"/>
                </a:highlight>
                <a:latin typeface="Courier New" panose="02070309020205020404" pitchFamily="49" charset="0"/>
              </a:rPr>
              <a:t>Booster_Version</a:t>
            </a:r>
            <a:r>
              <a:rPr lang="en-US" sz="1600" b="0" dirty="0">
                <a:solidFill>
                  <a:srgbClr val="A31515"/>
                </a:solidFill>
                <a:effectLst/>
                <a:highlight>
                  <a:srgbClr val="F7F7F7"/>
                </a:highlight>
                <a:latin typeface="Courier New" panose="02070309020205020404" pitchFamily="49" charset="0"/>
              </a:rPr>
              <a:t>" LIKE '%CRS%';</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 none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a:t>
            </a:r>
            <a:r>
              <a:rPr lang="en-US" sz="2200" dirty="0" err="1">
                <a:solidFill>
                  <a:schemeClr val="accent3">
                    <a:lumMod val="25000"/>
                  </a:schemeClr>
                </a:solidFill>
                <a:latin typeface="Abadi" panose="020B0604020104020204" pitchFamily="34" charset="0"/>
              </a:rPr>
              <a:t>wiht</a:t>
            </a:r>
            <a:r>
              <a:rPr lang="en-US" sz="2200" dirty="0">
                <a:solidFill>
                  <a:schemeClr val="accent3">
                    <a:lumMod val="25000"/>
                  </a:schemeClr>
                </a:solidFill>
                <a:latin typeface="Abadi" panose="020B0604020104020204" pitchFamily="34" charset="0"/>
              </a:rPr>
              <a:t> a short explanation here</a:t>
            </a:r>
          </a:p>
          <a:p>
            <a:pPr>
              <a:lnSpc>
                <a:spcPct val="100000"/>
              </a:lnSpc>
              <a:spcBef>
                <a:spcPts val="1400"/>
              </a:spcBef>
            </a:pPr>
            <a:r>
              <a:rPr lang="en-US" sz="1600" b="0" i="0" dirty="0" err="1">
                <a:solidFill>
                  <a:srgbClr val="212121"/>
                </a:solidFill>
                <a:effectLst/>
                <a:highlight>
                  <a:srgbClr val="FFFFFF"/>
                </a:highlight>
                <a:latin typeface="Courier New" panose="02070309020205020404" pitchFamily="49" charset="0"/>
              </a:rPr>
              <a:t>Average_Payload_Mass</a:t>
            </a:r>
            <a:r>
              <a:rPr lang="en-US" sz="1600" b="0" i="0" dirty="0">
                <a:solidFill>
                  <a:srgbClr val="212121"/>
                </a:solidFill>
                <a:effectLst/>
                <a:highlight>
                  <a:srgbClr val="FFFFFF"/>
                </a:highlight>
                <a:latin typeface="Courier New" panose="02070309020205020404" pitchFamily="49" charset="0"/>
              </a:rPr>
              <a:t> 0 2928.4</a:t>
            </a:r>
          </a:p>
          <a:p>
            <a:r>
              <a:rPr lang="en-US" sz="1600" b="0" dirty="0">
                <a:solidFill>
                  <a:srgbClr val="000000"/>
                </a:solidFill>
                <a:effectLst/>
                <a:highlight>
                  <a:srgbClr val="F7F7F7"/>
                </a:highlight>
                <a:latin typeface="Courier New" panose="02070309020205020404" pitchFamily="49" charset="0"/>
              </a:rPr>
              <a:t>query = </a:t>
            </a:r>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SELECT AVG("</a:t>
            </a:r>
            <a:r>
              <a:rPr lang="en-US" sz="1600" b="0" dirty="0" err="1">
                <a:solidFill>
                  <a:srgbClr val="A31515"/>
                </a:solidFill>
                <a:effectLst/>
                <a:highlight>
                  <a:srgbClr val="F7F7F7"/>
                </a:highlight>
                <a:latin typeface="Courier New" panose="02070309020205020404" pitchFamily="49" charset="0"/>
              </a:rPr>
              <a:t>Payload_Mass__kg</a:t>
            </a:r>
            <a:r>
              <a:rPr lang="en-US" sz="1600" b="0" dirty="0">
                <a:solidFill>
                  <a:srgbClr val="A31515"/>
                </a:solidFill>
                <a:effectLst/>
                <a:highlight>
                  <a:srgbClr val="F7F7F7"/>
                </a:highlight>
                <a:latin typeface="Courier New" panose="02070309020205020404" pitchFamily="49" charset="0"/>
              </a:rPr>
              <a:t>_") AS </a:t>
            </a:r>
            <a:r>
              <a:rPr lang="en-US" sz="1600" b="0" dirty="0" err="1">
                <a:solidFill>
                  <a:srgbClr val="A31515"/>
                </a:solidFill>
                <a:effectLst/>
                <a:highlight>
                  <a:srgbClr val="F7F7F7"/>
                </a:highlight>
                <a:latin typeface="Courier New" panose="02070309020205020404" pitchFamily="49" charset="0"/>
              </a:rPr>
              <a:t>Average_Payload_Mass</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FROM SPACEXTABLE</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WHERE "</a:t>
            </a:r>
            <a:r>
              <a:rPr lang="en-US" sz="1600" b="0" dirty="0" err="1">
                <a:solidFill>
                  <a:srgbClr val="A31515"/>
                </a:solidFill>
                <a:effectLst/>
                <a:highlight>
                  <a:srgbClr val="F7F7F7"/>
                </a:highlight>
                <a:latin typeface="Courier New" panose="02070309020205020404" pitchFamily="49" charset="0"/>
              </a:rPr>
              <a:t>Booster_Version</a:t>
            </a:r>
            <a:r>
              <a:rPr lang="en-US" sz="1600" b="0" dirty="0">
                <a:solidFill>
                  <a:srgbClr val="A31515"/>
                </a:solidFill>
                <a:effectLst/>
                <a:highlight>
                  <a:srgbClr val="F7F7F7"/>
                </a:highlight>
                <a:latin typeface="Courier New" panose="02070309020205020404" pitchFamily="49" charset="0"/>
              </a:rPr>
              <a:t>" = 'F9 v1.1';</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600" b="0" i="0" dirty="0" err="1">
                <a:solidFill>
                  <a:srgbClr val="212121"/>
                </a:solidFill>
                <a:effectLst/>
                <a:highlight>
                  <a:srgbClr val="FFFFFF"/>
                </a:highlight>
                <a:latin typeface="Courier New" panose="02070309020205020404" pitchFamily="49" charset="0"/>
              </a:rPr>
              <a:t>First_Successful_Landing_Date</a:t>
            </a:r>
            <a:r>
              <a:rPr lang="en-US" sz="1600" b="0" i="0" dirty="0">
                <a:solidFill>
                  <a:srgbClr val="212121"/>
                </a:solidFill>
                <a:effectLst/>
                <a:highlight>
                  <a:srgbClr val="FFFFFF"/>
                </a:highlight>
                <a:latin typeface="Courier New" panose="02070309020205020404" pitchFamily="49" charset="0"/>
              </a:rPr>
              <a:t> 0 Non</a:t>
            </a:r>
          </a:p>
          <a:p>
            <a:r>
              <a:rPr lang="en-US" sz="1100" b="0" dirty="0">
                <a:solidFill>
                  <a:srgbClr val="000000"/>
                </a:solidFill>
                <a:effectLst/>
                <a:highlight>
                  <a:srgbClr val="F7F7F7"/>
                </a:highlight>
                <a:latin typeface="Courier New" panose="02070309020205020404" pitchFamily="49" charset="0"/>
              </a:rPr>
              <a:t>query = </a:t>
            </a:r>
            <a:r>
              <a:rPr lang="en-US" sz="1100" b="0" dirty="0">
                <a:solidFill>
                  <a:srgbClr val="A31515"/>
                </a:solidFill>
                <a:effectLst/>
                <a:highlight>
                  <a:srgbClr val="F7F7F7"/>
                </a:highlight>
                <a:latin typeface="Courier New" panose="02070309020205020404" pitchFamily="49" charset="0"/>
              </a:rPr>
              <a:t>"""</a:t>
            </a:r>
            <a:endParaRPr lang="en-US" sz="1100" b="0" dirty="0">
              <a:solidFill>
                <a:srgbClr val="000000"/>
              </a:solidFill>
              <a:effectLst/>
              <a:highlight>
                <a:srgbClr val="F7F7F7"/>
              </a:highlight>
              <a:latin typeface="Courier New" panose="02070309020205020404" pitchFamily="49" charset="0"/>
            </a:endParaRPr>
          </a:p>
          <a:p>
            <a:r>
              <a:rPr lang="en-US" sz="1100" b="0" dirty="0">
                <a:solidFill>
                  <a:srgbClr val="A31515"/>
                </a:solidFill>
                <a:effectLst/>
                <a:highlight>
                  <a:srgbClr val="F7F7F7"/>
                </a:highlight>
                <a:latin typeface="Courier New" panose="02070309020205020404" pitchFamily="49" charset="0"/>
              </a:rPr>
              <a:t>SELECT MIN("Date") AS </a:t>
            </a:r>
            <a:r>
              <a:rPr lang="en-US" sz="1100" b="0" dirty="0" err="1">
                <a:solidFill>
                  <a:srgbClr val="A31515"/>
                </a:solidFill>
                <a:effectLst/>
                <a:highlight>
                  <a:srgbClr val="F7F7F7"/>
                </a:highlight>
                <a:latin typeface="Courier New" panose="02070309020205020404" pitchFamily="49" charset="0"/>
              </a:rPr>
              <a:t>First_Successful_Landing_Date</a:t>
            </a:r>
            <a:endParaRPr lang="en-US" sz="1100" b="0" dirty="0">
              <a:solidFill>
                <a:srgbClr val="000000"/>
              </a:solidFill>
              <a:effectLst/>
              <a:highlight>
                <a:srgbClr val="F7F7F7"/>
              </a:highlight>
              <a:latin typeface="Courier New" panose="02070309020205020404" pitchFamily="49" charset="0"/>
            </a:endParaRPr>
          </a:p>
          <a:p>
            <a:r>
              <a:rPr lang="en-US" sz="1100" b="0" dirty="0">
                <a:solidFill>
                  <a:srgbClr val="A31515"/>
                </a:solidFill>
                <a:effectLst/>
                <a:highlight>
                  <a:srgbClr val="F7F7F7"/>
                </a:highlight>
                <a:latin typeface="Courier New" panose="02070309020205020404" pitchFamily="49" charset="0"/>
              </a:rPr>
              <a:t>FROM SPACEXTABLE</a:t>
            </a:r>
            <a:endParaRPr lang="en-US" sz="1100" b="0" dirty="0">
              <a:solidFill>
                <a:srgbClr val="000000"/>
              </a:solidFill>
              <a:effectLst/>
              <a:highlight>
                <a:srgbClr val="F7F7F7"/>
              </a:highlight>
              <a:latin typeface="Courier New" panose="02070309020205020404" pitchFamily="49" charset="0"/>
            </a:endParaRPr>
          </a:p>
          <a:p>
            <a:r>
              <a:rPr lang="en-US" sz="1100" b="0" dirty="0">
                <a:solidFill>
                  <a:srgbClr val="A31515"/>
                </a:solidFill>
                <a:effectLst/>
                <a:highlight>
                  <a:srgbClr val="F7F7F7"/>
                </a:highlight>
                <a:latin typeface="Courier New" panose="02070309020205020404" pitchFamily="49" charset="0"/>
              </a:rPr>
              <a:t>WHERE "Outcome" = 'Success'</a:t>
            </a:r>
            <a:endParaRPr lang="en-US" sz="1100" b="0" dirty="0">
              <a:solidFill>
                <a:srgbClr val="000000"/>
              </a:solidFill>
              <a:effectLst/>
              <a:highlight>
                <a:srgbClr val="F7F7F7"/>
              </a:highlight>
              <a:latin typeface="Courier New" panose="02070309020205020404" pitchFamily="49" charset="0"/>
            </a:endParaRPr>
          </a:p>
          <a:p>
            <a:r>
              <a:rPr lang="en-US" sz="1100" b="0" dirty="0">
                <a:solidFill>
                  <a:srgbClr val="A31515"/>
                </a:solidFill>
                <a:effectLst/>
                <a:highlight>
                  <a:srgbClr val="F7F7F7"/>
                </a:highlight>
                <a:latin typeface="Courier New" panose="02070309020205020404" pitchFamily="49" charset="0"/>
              </a:rPr>
              <a:t>AND "</a:t>
            </a:r>
            <a:r>
              <a:rPr lang="en-US" sz="1100" b="0" dirty="0" err="1">
                <a:solidFill>
                  <a:srgbClr val="A31515"/>
                </a:solidFill>
                <a:effectLst/>
                <a:highlight>
                  <a:srgbClr val="F7F7F7"/>
                </a:highlight>
                <a:latin typeface="Courier New" panose="02070309020205020404" pitchFamily="49" charset="0"/>
              </a:rPr>
              <a:t>Landing_Outcome</a:t>
            </a:r>
            <a:r>
              <a:rPr lang="en-US" sz="1100" b="0" dirty="0">
                <a:solidFill>
                  <a:srgbClr val="A31515"/>
                </a:solidFill>
                <a:effectLst/>
                <a:highlight>
                  <a:srgbClr val="F7F7F7"/>
                </a:highlight>
                <a:latin typeface="Courier New" panose="02070309020205020404" pitchFamily="49" charset="0"/>
              </a:rPr>
              <a:t>" = 'Ground Pad';</a:t>
            </a:r>
            <a:endParaRPr lang="en-US" sz="1100" b="0" dirty="0">
              <a:solidFill>
                <a:srgbClr val="000000"/>
              </a:solidFill>
              <a:effectLst/>
              <a:highlight>
                <a:srgbClr val="F7F7F7"/>
              </a:highlight>
              <a:latin typeface="Courier New" panose="02070309020205020404" pitchFamily="49" charset="0"/>
            </a:endParaRPr>
          </a:p>
          <a:p>
            <a:r>
              <a:rPr lang="en-US" sz="1100" b="0" dirty="0">
                <a:solidFill>
                  <a:srgbClr val="A31515"/>
                </a:solidFill>
                <a:effectLst/>
                <a:highlight>
                  <a:srgbClr val="F7F7F7"/>
                </a:highlight>
                <a:latin typeface="Courier New" panose="02070309020205020404" pitchFamily="49" charset="0"/>
              </a:rPr>
              <a:t>"""</a:t>
            </a:r>
            <a:endParaRPr lang="en-US" sz="1100" b="0" dirty="0">
              <a:solidFill>
                <a:srgbClr val="000000"/>
              </a:solidFill>
              <a:effectLst/>
              <a:highlight>
                <a:srgbClr val="F7F7F7"/>
              </a:highlight>
              <a:latin typeface="Courier New" panose="02070309020205020404" pitchFamily="49" charset="0"/>
            </a:endParaRPr>
          </a:p>
          <a:p>
            <a:pPr>
              <a:lnSpc>
                <a:spcPct val="100000"/>
              </a:lnSpc>
              <a:spcBef>
                <a:spcPts val="1400"/>
              </a:spcBef>
            </a:pPr>
            <a:r>
              <a:rPr lang="en-US" sz="1600" b="0" i="0" dirty="0">
                <a:solidFill>
                  <a:srgbClr val="212121"/>
                </a:solidFill>
                <a:effectLst/>
                <a:highlight>
                  <a:srgbClr val="FFFFFF"/>
                </a:highlight>
                <a:latin typeface="Courier New" panose="02070309020205020404" pitchFamily="49" charset="0"/>
              </a:rPr>
              <a: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600" b="0" i="0" dirty="0">
                <a:solidFill>
                  <a:srgbClr val="212121"/>
                </a:solidFill>
                <a:effectLst/>
                <a:highlight>
                  <a:srgbClr val="FFFFFF"/>
                </a:highlight>
                <a:latin typeface="Courier New" panose="02070309020205020404" pitchFamily="49" charset="0"/>
              </a:rPr>
              <a:t>Empty </a:t>
            </a:r>
            <a:r>
              <a:rPr lang="en-US" sz="1600" b="0" i="0" dirty="0" err="1">
                <a:solidFill>
                  <a:srgbClr val="212121"/>
                </a:solidFill>
                <a:effectLst/>
                <a:highlight>
                  <a:srgbClr val="FFFFFF"/>
                </a:highlight>
                <a:latin typeface="Courier New" panose="02070309020205020404" pitchFamily="49" charset="0"/>
              </a:rPr>
              <a:t>DataFrame</a:t>
            </a:r>
            <a:r>
              <a:rPr lang="en-US" sz="1600" b="0" i="0" dirty="0">
                <a:solidFill>
                  <a:srgbClr val="212121"/>
                </a:solidFill>
                <a:effectLst/>
                <a:highlight>
                  <a:srgbClr val="FFFFFF"/>
                </a:highlight>
                <a:latin typeface="Courier New" panose="02070309020205020404" pitchFamily="49" charset="0"/>
              </a:rPr>
              <a:t> Columns: [</a:t>
            </a:r>
            <a:r>
              <a:rPr lang="en-US" sz="1600" b="0" i="0" dirty="0" err="1">
                <a:solidFill>
                  <a:srgbClr val="212121"/>
                </a:solidFill>
                <a:effectLst/>
                <a:highlight>
                  <a:srgbClr val="FFFFFF"/>
                </a:highlight>
                <a:latin typeface="Courier New" panose="02070309020205020404" pitchFamily="49" charset="0"/>
              </a:rPr>
              <a:t>Booster_Version</a:t>
            </a:r>
            <a:r>
              <a:rPr lang="en-US" sz="1600" b="0" i="0" dirty="0">
                <a:solidFill>
                  <a:srgbClr val="212121"/>
                </a:solidFill>
                <a:effectLst/>
                <a:highlight>
                  <a:srgbClr val="FFFFFF"/>
                </a:highlight>
                <a:latin typeface="Courier New" panose="02070309020205020404" pitchFamily="49" charset="0"/>
              </a:rPr>
              <a:t>] Index: []</a:t>
            </a:r>
          </a:p>
          <a:p>
            <a:r>
              <a:rPr lang="en-US" sz="1600" b="0" dirty="0">
                <a:solidFill>
                  <a:srgbClr val="000000"/>
                </a:solidFill>
                <a:effectLst/>
                <a:highlight>
                  <a:srgbClr val="F7F7F7"/>
                </a:highlight>
                <a:latin typeface="Courier New" panose="02070309020205020404" pitchFamily="49" charset="0"/>
              </a:rPr>
              <a:t>query = </a:t>
            </a:r>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SELECT DISTINCT "</a:t>
            </a:r>
            <a:r>
              <a:rPr lang="en-US" sz="1600" b="0" dirty="0" err="1">
                <a:solidFill>
                  <a:srgbClr val="A31515"/>
                </a:solidFill>
                <a:effectLst/>
                <a:highlight>
                  <a:srgbClr val="F7F7F7"/>
                </a:highlight>
                <a:latin typeface="Courier New" panose="02070309020205020404" pitchFamily="49" charset="0"/>
              </a:rPr>
              <a:t>Booster_Version</a:t>
            </a:r>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FROM SPACEXTABLE</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WHERE "Outcome" = 'Success'</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AND "</a:t>
            </a:r>
            <a:r>
              <a:rPr lang="en-US" sz="1600" b="0" dirty="0" err="1">
                <a:solidFill>
                  <a:srgbClr val="A31515"/>
                </a:solidFill>
                <a:effectLst/>
                <a:highlight>
                  <a:srgbClr val="F7F7F7"/>
                </a:highlight>
                <a:latin typeface="Courier New" panose="02070309020205020404" pitchFamily="49" charset="0"/>
              </a:rPr>
              <a:t>Landing_Outcome</a:t>
            </a:r>
            <a:r>
              <a:rPr lang="en-US" sz="1600" b="0" dirty="0">
                <a:solidFill>
                  <a:srgbClr val="A31515"/>
                </a:solidFill>
                <a:effectLst/>
                <a:highlight>
                  <a:srgbClr val="F7F7F7"/>
                </a:highlight>
                <a:latin typeface="Courier New" panose="02070309020205020404" pitchFamily="49" charset="0"/>
              </a:rPr>
              <a:t>" = 'Drone Ship'</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AND "</a:t>
            </a:r>
            <a:r>
              <a:rPr lang="en-US" sz="1600" b="0" dirty="0" err="1">
                <a:solidFill>
                  <a:srgbClr val="A31515"/>
                </a:solidFill>
                <a:effectLst/>
                <a:highlight>
                  <a:srgbClr val="F7F7F7"/>
                </a:highlight>
                <a:latin typeface="Courier New" panose="02070309020205020404" pitchFamily="49" charset="0"/>
              </a:rPr>
              <a:t>Payload_Mass__kg</a:t>
            </a:r>
            <a:r>
              <a:rPr lang="en-US" sz="1600" b="0" dirty="0">
                <a:solidFill>
                  <a:srgbClr val="A31515"/>
                </a:solidFill>
                <a:effectLst/>
                <a:highlight>
                  <a:srgbClr val="F7F7F7"/>
                </a:highlight>
                <a:latin typeface="Courier New" panose="02070309020205020404" pitchFamily="49" charset="0"/>
              </a:rPr>
              <a:t>_" &gt; 4000</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AND "</a:t>
            </a:r>
            <a:r>
              <a:rPr lang="en-US" sz="1600" b="0" dirty="0" err="1">
                <a:solidFill>
                  <a:srgbClr val="A31515"/>
                </a:solidFill>
                <a:effectLst/>
                <a:highlight>
                  <a:srgbClr val="F7F7F7"/>
                </a:highlight>
                <a:latin typeface="Courier New" panose="02070309020205020404" pitchFamily="49" charset="0"/>
              </a:rPr>
              <a:t>Payload_Mass__kg</a:t>
            </a:r>
            <a:r>
              <a:rPr lang="en-US" sz="1600" b="0" dirty="0">
                <a:solidFill>
                  <a:srgbClr val="A31515"/>
                </a:solidFill>
                <a:effectLst/>
                <a:highlight>
                  <a:srgbClr val="F7F7F7"/>
                </a:highlight>
                <a:latin typeface="Courier New" panose="02070309020205020404" pitchFamily="49" charset="0"/>
              </a:rPr>
              <a:t>_" &lt; 6000;</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sz="1600" b="0" dirty="0">
                <a:solidFill>
                  <a:srgbClr val="000000"/>
                </a:solidFill>
                <a:effectLst/>
                <a:highlight>
                  <a:srgbClr val="F7F7F7"/>
                </a:highlight>
                <a:latin typeface="Courier New" panose="02070309020205020404" pitchFamily="49" charset="0"/>
              </a:rPr>
              <a:t>query = </a:t>
            </a:r>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SELECT DISTINCT "</a:t>
            </a:r>
            <a:r>
              <a:rPr lang="en-US" sz="1600" b="0" dirty="0" err="1">
                <a:solidFill>
                  <a:srgbClr val="A31515"/>
                </a:solidFill>
                <a:effectLst/>
                <a:highlight>
                  <a:srgbClr val="F7F7F7"/>
                </a:highlight>
                <a:latin typeface="Courier New" panose="02070309020205020404" pitchFamily="49" charset="0"/>
              </a:rPr>
              <a:t>Booster_Version</a:t>
            </a:r>
            <a:r>
              <a:rPr lang="en-US" sz="1600" b="0" dirty="0">
                <a:solidFill>
                  <a:srgbClr val="A31515"/>
                </a:solidFill>
                <a:effectLst/>
                <a:highlight>
                  <a:srgbClr val="F7F7F7"/>
                </a:highlight>
                <a:latin typeface="Courier New" panose="02070309020205020404" pitchFamily="49" charset="0"/>
              </a:rPr>
              <a:t>"</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FROM SPACEXTABLE</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WHERE "Outcome" = 'Success'</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AND "</a:t>
            </a:r>
            <a:r>
              <a:rPr lang="en-US" sz="1600" b="0" dirty="0" err="1">
                <a:solidFill>
                  <a:srgbClr val="A31515"/>
                </a:solidFill>
                <a:effectLst/>
                <a:highlight>
                  <a:srgbClr val="F7F7F7"/>
                </a:highlight>
                <a:latin typeface="Courier New" panose="02070309020205020404" pitchFamily="49" charset="0"/>
              </a:rPr>
              <a:t>Landing_Outcome</a:t>
            </a:r>
            <a:r>
              <a:rPr lang="en-US" sz="1600" b="0" dirty="0">
                <a:solidFill>
                  <a:srgbClr val="A31515"/>
                </a:solidFill>
                <a:effectLst/>
                <a:highlight>
                  <a:srgbClr val="F7F7F7"/>
                </a:highlight>
                <a:latin typeface="Courier New" panose="02070309020205020404" pitchFamily="49" charset="0"/>
              </a:rPr>
              <a:t>" = 'Drone Ship'</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AND "</a:t>
            </a:r>
            <a:r>
              <a:rPr lang="en-US" sz="1600" b="0" dirty="0" err="1">
                <a:solidFill>
                  <a:srgbClr val="A31515"/>
                </a:solidFill>
                <a:effectLst/>
                <a:highlight>
                  <a:srgbClr val="F7F7F7"/>
                </a:highlight>
                <a:latin typeface="Courier New" panose="02070309020205020404" pitchFamily="49" charset="0"/>
              </a:rPr>
              <a:t>Payload_Mass__kg</a:t>
            </a:r>
            <a:r>
              <a:rPr lang="en-US" sz="1600" b="0" dirty="0">
                <a:solidFill>
                  <a:srgbClr val="A31515"/>
                </a:solidFill>
                <a:effectLst/>
                <a:highlight>
                  <a:srgbClr val="F7F7F7"/>
                </a:highlight>
                <a:latin typeface="Courier New" panose="02070309020205020404" pitchFamily="49" charset="0"/>
              </a:rPr>
              <a:t>_" &gt; 4000</a:t>
            </a:r>
            <a:endParaRPr lang="en-US" sz="1600" b="0" dirty="0">
              <a:solidFill>
                <a:srgbClr val="000000"/>
              </a:solidFill>
              <a:effectLst/>
              <a:highlight>
                <a:srgbClr val="F7F7F7"/>
              </a:highlight>
              <a:latin typeface="Courier New" panose="02070309020205020404" pitchFamily="49" charset="0"/>
            </a:endParaRPr>
          </a:p>
          <a:p>
            <a:r>
              <a:rPr lang="en-US" sz="1600" b="0" dirty="0">
                <a:solidFill>
                  <a:srgbClr val="A31515"/>
                </a:solidFill>
                <a:effectLst/>
                <a:highlight>
                  <a:srgbClr val="F7F7F7"/>
                </a:highlight>
                <a:latin typeface="Courier New" panose="02070309020205020404" pitchFamily="49" charset="0"/>
              </a:rPr>
              <a:t>AND "</a:t>
            </a:r>
            <a:r>
              <a:rPr lang="en-US" sz="1600" b="0" dirty="0" err="1">
                <a:solidFill>
                  <a:srgbClr val="A31515"/>
                </a:solidFill>
                <a:effectLst/>
                <a:highlight>
                  <a:srgbClr val="F7F7F7"/>
                </a:highlight>
                <a:latin typeface="Courier New" panose="02070309020205020404" pitchFamily="49" charset="0"/>
              </a:rPr>
              <a:t>Payload_Mass__kg</a:t>
            </a:r>
            <a:r>
              <a:rPr lang="en-US" sz="1600" b="0" dirty="0">
                <a:solidFill>
                  <a:srgbClr val="A31515"/>
                </a:solidFill>
                <a:effectLst/>
                <a:highlight>
                  <a:srgbClr val="F7F7F7"/>
                </a:highlight>
                <a:latin typeface="Courier New" panose="02070309020205020404" pitchFamily="49" charset="0"/>
              </a:rPr>
              <a:t>_" &lt; 6000;</a:t>
            </a:r>
            <a:endParaRPr lang="en-US" sz="1600" b="0" dirty="0">
              <a:solidFill>
                <a:srgbClr val="000000"/>
              </a:solidFill>
              <a:effectLst/>
              <a:highlight>
                <a:srgbClr val="F7F7F7"/>
              </a:highlight>
              <a:latin typeface="Courier New" panose="02070309020205020404" pitchFamily="49" charset="0"/>
            </a:endParaRPr>
          </a:p>
          <a:p>
            <a:pPr>
              <a:lnSpc>
                <a:spcPct val="100000"/>
              </a:lnSpc>
              <a:spcBef>
                <a:spcPts val="1400"/>
              </a:spcBef>
            </a:pPr>
            <a:r>
              <a:rPr lang="en-US" sz="1600" b="0" i="0" dirty="0">
                <a:solidFill>
                  <a:srgbClr val="212121"/>
                </a:solidFill>
                <a:effectLst/>
                <a:highlight>
                  <a:srgbClr val="FFFFFF"/>
                </a:highlight>
                <a:latin typeface="Courier New" panose="02070309020205020404" pitchFamily="49" charset="0"/>
              </a:rPr>
              <a:t>Empty </a:t>
            </a:r>
            <a:r>
              <a:rPr lang="en-US" sz="1600" b="0" i="0" dirty="0" err="1">
                <a:solidFill>
                  <a:srgbClr val="212121"/>
                </a:solidFill>
                <a:effectLst/>
                <a:highlight>
                  <a:srgbClr val="FFFFFF"/>
                </a:highlight>
                <a:latin typeface="Courier New" panose="02070309020205020404" pitchFamily="49" charset="0"/>
              </a:rPr>
              <a:t>DataFrame</a:t>
            </a:r>
            <a:r>
              <a:rPr lang="en-US" sz="1600" b="0" i="0" dirty="0">
                <a:solidFill>
                  <a:srgbClr val="212121"/>
                </a:solidFill>
                <a:effectLst/>
                <a:highlight>
                  <a:srgbClr val="FFFFFF"/>
                </a:highlight>
                <a:latin typeface="Courier New" panose="02070309020205020404" pitchFamily="49" charset="0"/>
              </a:rPr>
              <a:t> Columns: [</a:t>
            </a:r>
            <a:r>
              <a:rPr lang="en-US" sz="1600" b="0" i="0" dirty="0" err="1">
                <a:solidFill>
                  <a:srgbClr val="212121"/>
                </a:solidFill>
                <a:effectLst/>
                <a:highlight>
                  <a:srgbClr val="FFFFFF"/>
                </a:highlight>
                <a:latin typeface="Courier New" panose="02070309020205020404" pitchFamily="49" charset="0"/>
              </a:rPr>
              <a:t>Booster_Version</a:t>
            </a:r>
            <a:r>
              <a:rPr lang="en-US" sz="1600" b="0" i="0" dirty="0">
                <a:solidFill>
                  <a:srgbClr val="212121"/>
                </a:solidFill>
                <a:effectLst/>
                <a:highlight>
                  <a:srgbClr val="FFFFFF"/>
                </a:highlight>
                <a:latin typeface="Courier New" panose="02070309020205020404" pitchFamily="49" charset="0"/>
              </a:rPr>
              <a:t>] Index: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9B761-439E-4D2F-137E-121C2AF14E1D}"/>
              </a:ext>
            </a:extLst>
          </p:cNvPr>
          <p:cNvSpPr>
            <a:spLocks noGrp="1"/>
          </p:cNvSpPr>
          <p:nvPr>
            <p:ph type="title"/>
          </p:nvPr>
        </p:nvSpPr>
        <p:spPr/>
        <p:txBody>
          <a:bodyPr/>
          <a:lstStyle/>
          <a:p>
            <a:r>
              <a:rPr lang="en-US" sz="2400" dirty="0"/>
              <a:t>The objective of this project was to understand and apply the data science process, from data collection to building predictive models. We worked with various data sources, including HTML and SQL databases, and explored different frameworks and tools.</a:t>
            </a:r>
            <a:br>
              <a:rPr lang="en-US" sz="2400" dirty="0"/>
            </a:br>
            <a:r>
              <a:rPr lang="en-US" sz="2400" b="1" dirty="0"/>
              <a:t>Main Outcomes:</a:t>
            </a:r>
            <a:br>
              <a:rPr lang="en-US" sz="2400" b="1" dirty="0"/>
            </a:br>
            <a:r>
              <a:rPr lang="en-US" sz="2400" b="1" dirty="0"/>
              <a:t>Data Collection &amp; Preprocessing:</a:t>
            </a:r>
            <a:r>
              <a:rPr lang="en-US" sz="2400" dirty="0"/>
              <a:t> We gathered and cleaned data from multiple sources, transforming it into a usable format.</a:t>
            </a:r>
            <a:br>
              <a:rPr lang="en-US" sz="2400" dirty="0"/>
            </a:br>
            <a:r>
              <a:rPr lang="en-US" sz="2400" b="1" dirty="0"/>
              <a:t>Feature Engineering:</a:t>
            </a:r>
            <a:r>
              <a:rPr lang="en-US" sz="2400" dirty="0"/>
              <a:t> We created and selected key features, handling categorical data and preparing it for model building.</a:t>
            </a:r>
            <a:br>
              <a:rPr lang="en-US" sz="2400" dirty="0"/>
            </a:br>
            <a:r>
              <a:rPr lang="en-US" sz="2400" b="1" dirty="0"/>
              <a:t>Model Building &amp; Evaluation:</a:t>
            </a:r>
            <a:r>
              <a:rPr lang="en-US" sz="2400" dirty="0"/>
              <a:t> We experimented with different models, understanding their differences and tuning them for better performance, using metrics like accuracy and F1-score.</a:t>
            </a:r>
            <a:br>
              <a:rPr lang="en-US" sz="2400" dirty="0"/>
            </a:br>
            <a:r>
              <a:rPr lang="en-US" sz="2400" b="1" dirty="0"/>
              <a:t>Impact:</a:t>
            </a:r>
            <a:br>
              <a:rPr lang="en-US" sz="2400" b="1" dirty="0"/>
            </a:br>
            <a:r>
              <a:rPr lang="en-US" sz="2400" dirty="0"/>
              <a:t>The project provided hands-on experience in the entire data science pipeline, enhancing our ability to solve real-world problems with data-driven insights.</a:t>
            </a:r>
            <a:br>
              <a:rPr lang="en-US" sz="2400" dirty="0"/>
            </a:br>
            <a:endParaRPr lang="en-US" sz="2400" dirty="0"/>
          </a:p>
        </p:txBody>
      </p:sp>
    </p:spTree>
    <p:extLst>
      <p:ext uri="{BB962C8B-B14F-4D97-AF65-F5344CB8AC3E}">
        <p14:creationId xmlns:p14="http://schemas.microsoft.com/office/powerpoint/2010/main" val="1584303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47500" lnSpcReduction="2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r>
              <a:rPr lang="en-US" b="0" dirty="0">
                <a:solidFill>
                  <a:srgbClr val="000000"/>
                </a:solidFill>
                <a:effectLst/>
                <a:highlight>
                  <a:srgbClr val="F7F7F7"/>
                </a:highlight>
                <a:latin typeface="Courier New" panose="02070309020205020404" pitchFamily="49" charset="0"/>
              </a:rPr>
              <a:t>query = </a:t>
            </a:r>
            <a:r>
              <a:rPr lang="en-US" b="0" dirty="0">
                <a:solidFill>
                  <a:srgbClr val="A31515"/>
                </a:solidFill>
                <a:effectLst/>
                <a:highlight>
                  <a:srgbClr val="F7F7F7"/>
                </a:highlight>
                <a:latin typeface="Courier New" panose="02070309020205020404" pitchFamily="49" charset="0"/>
              </a:rPr>
              <a:t>"""</a:t>
            </a:r>
            <a:endParaRPr lang="en-US" b="0" dirty="0">
              <a:solidFill>
                <a:srgbClr val="000000"/>
              </a:solidFill>
              <a:effectLst/>
              <a:highlight>
                <a:srgbClr val="F7F7F7"/>
              </a:highlight>
              <a:latin typeface="Courier New" panose="02070309020205020404" pitchFamily="49" charset="0"/>
            </a:endParaRPr>
          </a:p>
          <a:p>
            <a:r>
              <a:rPr lang="en-US" b="0" dirty="0">
                <a:solidFill>
                  <a:srgbClr val="A31515"/>
                </a:solidFill>
                <a:effectLst/>
                <a:highlight>
                  <a:srgbClr val="F7F7F7"/>
                </a:highlight>
                <a:latin typeface="Courier New" panose="02070309020205020404" pitchFamily="49" charset="0"/>
              </a:rPr>
              <a:t>SELECT "</a:t>
            </a:r>
            <a:r>
              <a:rPr lang="en-US" b="0" dirty="0" err="1">
                <a:solidFill>
                  <a:srgbClr val="A31515"/>
                </a:solidFill>
                <a:effectLst/>
                <a:highlight>
                  <a:srgbClr val="F7F7F7"/>
                </a:highlight>
                <a:latin typeface="Courier New" panose="02070309020205020404" pitchFamily="49" charset="0"/>
              </a:rPr>
              <a:t>Landing_Outcome</a:t>
            </a:r>
            <a:r>
              <a:rPr lang="en-US" b="0" dirty="0">
                <a:solidFill>
                  <a:srgbClr val="A31515"/>
                </a:solidFill>
                <a:effectLst/>
                <a:highlight>
                  <a:srgbClr val="F7F7F7"/>
                </a:highlight>
                <a:latin typeface="Courier New" panose="02070309020205020404" pitchFamily="49" charset="0"/>
              </a:rPr>
              <a:t>", COUNT(*) AS </a:t>
            </a:r>
            <a:r>
              <a:rPr lang="en-US" b="0" dirty="0" err="1">
                <a:solidFill>
                  <a:srgbClr val="A31515"/>
                </a:solidFill>
                <a:effectLst/>
                <a:highlight>
                  <a:srgbClr val="F7F7F7"/>
                </a:highlight>
                <a:latin typeface="Courier New" panose="02070309020205020404" pitchFamily="49" charset="0"/>
              </a:rPr>
              <a:t>Outcome_Count</a:t>
            </a:r>
            <a:endParaRPr lang="en-US" b="0" dirty="0">
              <a:solidFill>
                <a:srgbClr val="000000"/>
              </a:solidFill>
              <a:effectLst/>
              <a:highlight>
                <a:srgbClr val="F7F7F7"/>
              </a:highlight>
              <a:latin typeface="Courier New" panose="02070309020205020404" pitchFamily="49" charset="0"/>
            </a:endParaRPr>
          </a:p>
          <a:p>
            <a:r>
              <a:rPr lang="en-US" b="0" dirty="0">
                <a:solidFill>
                  <a:srgbClr val="A31515"/>
                </a:solidFill>
                <a:effectLst/>
                <a:highlight>
                  <a:srgbClr val="F7F7F7"/>
                </a:highlight>
                <a:latin typeface="Courier New" panose="02070309020205020404" pitchFamily="49" charset="0"/>
              </a:rPr>
              <a:t>FROM SPACEXTABLE</a:t>
            </a:r>
            <a:endParaRPr lang="en-US" b="0" dirty="0">
              <a:solidFill>
                <a:srgbClr val="000000"/>
              </a:solidFill>
              <a:effectLst/>
              <a:highlight>
                <a:srgbClr val="F7F7F7"/>
              </a:highlight>
              <a:latin typeface="Courier New" panose="02070309020205020404" pitchFamily="49" charset="0"/>
            </a:endParaRPr>
          </a:p>
          <a:p>
            <a:r>
              <a:rPr lang="en-US" b="0" dirty="0">
                <a:solidFill>
                  <a:srgbClr val="A31515"/>
                </a:solidFill>
                <a:effectLst/>
                <a:highlight>
                  <a:srgbClr val="F7F7F7"/>
                </a:highlight>
                <a:latin typeface="Courier New" panose="02070309020205020404" pitchFamily="49" charset="0"/>
              </a:rPr>
              <a:t>WHERE "Date" BETWEEN '2010-06-04' AND '2017-03-20'</a:t>
            </a:r>
            <a:endParaRPr lang="en-US" b="0" dirty="0">
              <a:solidFill>
                <a:srgbClr val="000000"/>
              </a:solidFill>
              <a:effectLst/>
              <a:highlight>
                <a:srgbClr val="F7F7F7"/>
              </a:highlight>
              <a:latin typeface="Courier New" panose="02070309020205020404" pitchFamily="49" charset="0"/>
            </a:endParaRPr>
          </a:p>
          <a:p>
            <a:r>
              <a:rPr lang="en-US" b="0" dirty="0">
                <a:solidFill>
                  <a:srgbClr val="A31515"/>
                </a:solidFill>
                <a:effectLst/>
                <a:highlight>
                  <a:srgbClr val="F7F7F7"/>
                </a:highlight>
                <a:latin typeface="Courier New" panose="02070309020205020404" pitchFamily="49" charset="0"/>
              </a:rPr>
              <a:t>GROUP BY "</a:t>
            </a:r>
            <a:r>
              <a:rPr lang="en-US" b="0" dirty="0" err="1">
                <a:solidFill>
                  <a:srgbClr val="A31515"/>
                </a:solidFill>
                <a:effectLst/>
                <a:highlight>
                  <a:srgbClr val="F7F7F7"/>
                </a:highlight>
                <a:latin typeface="Courier New" panose="02070309020205020404" pitchFamily="49" charset="0"/>
              </a:rPr>
              <a:t>Landing_Outcome</a:t>
            </a:r>
            <a:r>
              <a:rPr lang="en-US" b="0" dirty="0">
                <a:solidFill>
                  <a:srgbClr val="A31515"/>
                </a:solidFill>
                <a:effectLst/>
                <a:highlight>
                  <a:srgbClr val="F7F7F7"/>
                </a:highlight>
                <a:latin typeface="Courier New" panose="02070309020205020404" pitchFamily="49" charset="0"/>
              </a:rPr>
              <a:t>"</a:t>
            </a:r>
            <a:endParaRPr lang="en-US" b="0" dirty="0">
              <a:solidFill>
                <a:srgbClr val="000000"/>
              </a:solidFill>
              <a:effectLst/>
              <a:highlight>
                <a:srgbClr val="F7F7F7"/>
              </a:highlight>
              <a:latin typeface="Courier New" panose="02070309020205020404" pitchFamily="49" charset="0"/>
            </a:endParaRPr>
          </a:p>
          <a:p>
            <a:r>
              <a:rPr lang="en-US" b="0" dirty="0">
                <a:solidFill>
                  <a:srgbClr val="A31515"/>
                </a:solidFill>
                <a:effectLst/>
                <a:highlight>
                  <a:srgbClr val="F7F7F7"/>
                </a:highlight>
                <a:latin typeface="Courier New" panose="02070309020205020404" pitchFamily="49" charset="0"/>
              </a:rPr>
              <a:t>ORDER BY </a:t>
            </a:r>
            <a:r>
              <a:rPr lang="en-US" b="0" dirty="0" err="1">
                <a:solidFill>
                  <a:srgbClr val="A31515"/>
                </a:solidFill>
                <a:effectLst/>
                <a:highlight>
                  <a:srgbClr val="F7F7F7"/>
                </a:highlight>
                <a:latin typeface="Courier New" panose="02070309020205020404" pitchFamily="49" charset="0"/>
              </a:rPr>
              <a:t>Outcome_Count</a:t>
            </a:r>
            <a:r>
              <a:rPr lang="en-US" b="0" dirty="0">
                <a:solidFill>
                  <a:srgbClr val="A31515"/>
                </a:solidFill>
                <a:effectLst/>
                <a:highlight>
                  <a:srgbClr val="F7F7F7"/>
                </a:highlight>
                <a:latin typeface="Courier New" panose="02070309020205020404" pitchFamily="49" charset="0"/>
              </a:rPr>
              <a:t> DESC;</a:t>
            </a:r>
            <a:endParaRPr lang="en-US" b="0" dirty="0">
              <a:solidFill>
                <a:srgbClr val="000000"/>
              </a:solidFill>
              <a:effectLst/>
              <a:highlight>
                <a:srgbClr val="F7F7F7"/>
              </a:highlight>
              <a:latin typeface="Courier New" panose="02070309020205020404" pitchFamily="49" charset="0"/>
            </a:endParaRPr>
          </a:p>
          <a:p>
            <a:r>
              <a:rPr lang="en-US" b="0" dirty="0">
                <a:solidFill>
                  <a:srgbClr val="A31515"/>
                </a:solidFill>
                <a:effectLst/>
                <a:highlight>
                  <a:srgbClr val="F7F7F7"/>
                </a:highlight>
                <a:latin typeface="Courier New" panose="02070309020205020404" pitchFamily="49" charset="0"/>
              </a:rPr>
              <a:t>"""</a:t>
            </a:r>
            <a:endParaRPr lang="en-US" b="0" dirty="0">
              <a:solidFill>
                <a:srgbClr val="000000"/>
              </a:solidFill>
              <a:effectLst/>
              <a:highlight>
                <a:srgbClr val="F7F7F7"/>
              </a:highlight>
              <a:latin typeface="Courier New" panose="02070309020205020404" pitchFamily="49" charset="0"/>
            </a:endParaRPr>
          </a:p>
          <a:p>
            <a:br>
              <a:rPr lang="en-US" b="0" dirty="0">
                <a:solidFill>
                  <a:srgbClr val="000000"/>
                </a:solidFill>
                <a:effectLst/>
                <a:highlight>
                  <a:srgbClr val="F7F7F7"/>
                </a:highlight>
                <a:latin typeface="Courier New" panose="02070309020205020404" pitchFamily="49" charset="0"/>
              </a:rPr>
            </a:br>
            <a:r>
              <a:rPr lang="en-US" b="0" dirty="0">
                <a:solidFill>
                  <a:srgbClr val="008000"/>
                </a:solidFill>
                <a:effectLst/>
                <a:highlight>
                  <a:srgbClr val="F7F7F7"/>
                </a:highlight>
                <a:latin typeface="Courier New" panose="02070309020205020404" pitchFamily="49" charset="0"/>
              </a:rPr>
              <a:t># Execute the query and fetch the results</a:t>
            </a:r>
            <a:endParaRPr lang="en-US" b="0" dirty="0">
              <a:solidFill>
                <a:srgbClr val="000000"/>
              </a:solidFill>
              <a:effectLst/>
              <a:highlight>
                <a:srgbClr val="F7F7F7"/>
              </a:highlight>
              <a:latin typeface="Courier New" panose="02070309020205020404" pitchFamily="49" charset="0"/>
            </a:endParaRPr>
          </a:p>
          <a:p>
            <a:r>
              <a:rPr lang="en-US" b="0" dirty="0" err="1">
                <a:solidFill>
                  <a:srgbClr val="000000"/>
                </a:solidFill>
                <a:effectLst/>
                <a:highlight>
                  <a:srgbClr val="F7F7F7"/>
                </a:highlight>
                <a:latin typeface="Courier New" panose="02070309020205020404" pitchFamily="49" charset="0"/>
              </a:rPr>
              <a:t>ranked_landing_outcomes</a:t>
            </a:r>
            <a:r>
              <a:rPr lang="en-US" b="0" dirty="0">
                <a:solidFill>
                  <a:srgbClr val="000000"/>
                </a:solidFill>
                <a:effectLst/>
                <a:highlight>
                  <a:srgbClr val="F7F7F7"/>
                </a:highlight>
                <a:latin typeface="Courier New" panose="02070309020205020404" pitchFamily="49" charset="0"/>
              </a:rPr>
              <a:t> = </a:t>
            </a:r>
            <a:r>
              <a:rPr lang="en-US" b="0" dirty="0" err="1">
                <a:solidFill>
                  <a:srgbClr val="000000"/>
                </a:solidFill>
                <a:effectLst/>
                <a:highlight>
                  <a:srgbClr val="F7F7F7"/>
                </a:highlight>
                <a:latin typeface="Courier New" panose="02070309020205020404" pitchFamily="49" charset="0"/>
              </a:rPr>
              <a:t>pd.read_sql_query</a:t>
            </a:r>
            <a:r>
              <a:rPr lang="en-US" b="0" dirty="0">
                <a:solidFill>
                  <a:srgbClr val="000000"/>
                </a:solidFill>
                <a:effectLst/>
                <a:highlight>
                  <a:srgbClr val="F7F7F7"/>
                </a:highlight>
                <a:latin typeface="Courier New" panose="02070309020205020404" pitchFamily="49" charset="0"/>
              </a:rPr>
              <a:t>(query, con)</a:t>
            </a:r>
          </a:p>
          <a:p>
            <a:br>
              <a:rPr lang="en-US" b="0" dirty="0">
                <a:solidFill>
                  <a:srgbClr val="000000"/>
                </a:solidFill>
                <a:effectLst/>
                <a:highlight>
                  <a:srgbClr val="F7F7F7"/>
                </a:highlight>
                <a:latin typeface="Courier New" panose="02070309020205020404" pitchFamily="49" charset="0"/>
              </a:rPr>
            </a:br>
            <a:r>
              <a:rPr lang="en-US" b="0" dirty="0">
                <a:solidFill>
                  <a:srgbClr val="008000"/>
                </a:solidFill>
                <a:effectLst/>
                <a:highlight>
                  <a:srgbClr val="F7F7F7"/>
                </a:highlight>
                <a:latin typeface="Courier New" panose="02070309020205020404" pitchFamily="49" charset="0"/>
              </a:rPr>
              <a:t># Display the results</a:t>
            </a:r>
            <a:endParaRPr lang="en-US" b="0" dirty="0">
              <a:solidFill>
                <a:srgbClr val="000000"/>
              </a:solidFill>
              <a:effectLst/>
              <a:highlight>
                <a:srgbClr val="F7F7F7"/>
              </a:highlight>
              <a:latin typeface="Courier New" panose="02070309020205020404" pitchFamily="49" charset="0"/>
            </a:endParaRPr>
          </a:p>
          <a:p>
            <a:r>
              <a:rPr lang="en-US" b="0" dirty="0">
                <a:solidFill>
                  <a:srgbClr val="795E26"/>
                </a:solidFill>
                <a:effectLst/>
                <a:highlight>
                  <a:srgbClr val="F7F7F7"/>
                </a:highlight>
                <a:latin typeface="Courier New" panose="02070309020205020404" pitchFamily="49" charset="0"/>
              </a:rPr>
              <a:t>print</a:t>
            </a:r>
            <a:r>
              <a:rPr lang="en-US" b="0" dirty="0">
                <a:solidFill>
                  <a:srgbClr val="000000"/>
                </a:solidFill>
                <a:effectLst/>
                <a:highlight>
                  <a:srgbClr val="F7F7F7"/>
                </a:highlight>
                <a:latin typeface="Courier New" panose="02070309020205020404" pitchFamily="49" charset="0"/>
              </a:rPr>
              <a:t>(</a:t>
            </a:r>
            <a:r>
              <a:rPr lang="en-US" b="0" dirty="0" err="1">
                <a:solidFill>
                  <a:srgbClr val="000000"/>
                </a:solidFill>
                <a:effectLst/>
                <a:highlight>
                  <a:srgbClr val="F7F7F7"/>
                </a:highlight>
                <a:latin typeface="Courier New" panose="02070309020205020404" pitchFamily="49" charset="0"/>
              </a:rPr>
              <a:t>ranked_landing_outcomes</a:t>
            </a:r>
            <a:r>
              <a:rPr lang="en-US" b="0" dirty="0">
                <a:solidFill>
                  <a:srgbClr val="000000"/>
                </a:solidFill>
                <a:effectLst/>
                <a:highlight>
                  <a:srgbClr val="F7F7F7"/>
                </a:highlight>
                <a:latin typeface="Courier New" panose="02070309020205020404" pitchFamily="49" charset="0"/>
              </a:rPr>
              <a:t>)</a:t>
            </a:r>
            <a:r>
              <a:rPr lang="en-US" b="0" i="0" dirty="0">
                <a:solidFill>
                  <a:srgbClr val="212121"/>
                </a:solidFill>
                <a:effectLst/>
                <a:highlight>
                  <a:srgbClr val="FFFFFF"/>
                </a:highlight>
                <a:latin typeface="Courier New" panose="02070309020205020404" pitchFamily="49" charset="0"/>
              </a:rPr>
              <a:t> </a:t>
            </a:r>
            <a:r>
              <a:rPr lang="en-US" b="0" i="0" dirty="0" err="1">
                <a:solidFill>
                  <a:srgbClr val="212121"/>
                </a:solidFill>
                <a:effectLst/>
                <a:highlight>
                  <a:srgbClr val="FFFFFF"/>
                </a:highlight>
                <a:latin typeface="Courier New" panose="02070309020205020404" pitchFamily="49" charset="0"/>
              </a:rPr>
              <a:t>Landing_Outcome</a:t>
            </a:r>
            <a:r>
              <a:rPr lang="en-US" b="0" i="0" dirty="0">
                <a:solidFill>
                  <a:srgbClr val="212121"/>
                </a:solidFill>
                <a:effectLst/>
                <a:highlight>
                  <a:srgbClr val="FFFFFF"/>
                </a:highlight>
                <a:latin typeface="Courier New" panose="02070309020205020404" pitchFamily="49" charset="0"/>
              </a:rPr>
              <a:t> </a:t>
            </a:r>
            <a:r>
              <a:rPr lang="en-US" b="0" i="0" dirty="0" err="1">
                <a:solidFill>
                  <a:srgbClr val="212121"/>
                </a:solidFill>
                <a:effectLst/>
                <a:highlight>
                  <a:srgbClr val="FFFFFF"/>
                </a:highlight>
                <a:latin typeface="Courier New" panose="02070309020205020404" pitchFamily="49" charset="0"/>
              </a:rPr>
              <a:t>Outcome_Count</a:t>
            </a:r>
            <a:r>
              <a:rPr lang="en-US" b="0" i="0" dirty="0">
                <a:solidFill>
                  <a:srgbClr val="212121"/>
                </a:solidFill>
                <a:effectLst/>
                <a:highlight>
                  <a:srgbClr val="FFFFFF"/>
                </a:highlight>
                <a:latin typeface="Courier New" panose="02070309020205020404" pitchFamily="49" charset="0"/>
              </a:rPr>
              <a:t> 0 No attempt 10 1 Success (drone ship) 5 2 Failure (drone ship) 5 3 Success (ground pad) 3 4 Controlled (ocean) 3 5 Uncontrolled (ocean) 2 6 Failure (parachute) 2 7 Precluded (drone ship) 1</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sz="500" b="0" dirty="0">
                <a:solidFill>
                  <a:srgbClr val="A31515"/>
                </a:solidFill>
                <a:effectLst/>
                <a:highlight>
                  <a:srgbClr val="F7F7F7"/>
                </a:highlight>
                <a:latin typeface="Courier New" panose="02070309020205020404" pitchFamily="49" charset="0"/>
              </a:rPr>
              <a:t>SELECT</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CASE </a:t>
            </a:r>
            <a:r>
              <a:rPr lang="en-US" sz="500" b="0" dirty="0" err="1">
                <a:solidFill>
                  <a:srgbClr val="A31515"/>
                </a:solidFill>
                <a:effectLst/>
                <a:highlight>
                  <a:srgbClr val="F7F7F7"/>
                </a:highlight>
                <a:latin typeface="Courier New" panose="02070309020205020404" pitchFamily="49" charset="0"/>
              </a:rPr>
              <a:t>substr</a:t>
            </a:r>
            <a:r>
              <a:rPr lang="en-US" sz="500" b="0" dirty="0">
                <a:solidFill>
                  <a:srgbClr val="A31515"/>
                </a:solidFill>
                <a:effectLst/>
                <a:highlight>
                  <a:srgbClr val="F7F7F7"/>
                </a:highlight>
                <a:latin typeface="Courier New" panose="02070309020205020404" pitchFamily="49" charset="0"/>
              </a:rPr>
              <a:t>("Date", 6, 2)</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'01' THEN 'January'</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'02' THEN 'February’ </a:t>
            </a:r>
            <a:r>
              <a:rPr lang="en-US" sz="800" b="0" i="0" dirty="0">
                <a:solidFill>
                  <a:srgbClr val="212121"/>
                </a:solidFill>
                <a:effectLst/>
                <a:highlight>
                  <a:srgbClr val="FFFFFF"/>
                </a:highlight>
                <a:latin typeface="Courier New" panose="02070309020205020404" pitchFamily="49" charset="0"/>
              </a:rPr>
              <a:t>Empty </a:t>
            </a:r>
            <a:r>
              <a:rPr lang="en-US" sz="800" b="0" i="0" dirty="0" err="1">
                <a:solidFill>
                  <a:srgbClr val="212121"/>
                </a:solidFill>
                <a:effectLst/>
                <a:highlight>
                  <a:srgbClr val="FFFFFF"/>
                </a:highlight>
                <a:latin typeface="Courier New" panose="02070309020205020404" pitchFamily="49" charset="0"/>
              </a:rPr>
              <a:t>DataFrame</a:t>
            </a:r>
            <a:r>
              <a:rPr lang="en-US" sz="800" b="0" i="0" dirty="0">
                <a:solidFill>
                  <a:srgbClr val="212121"/>
                </a:solidFill>
                <a:effectLst/>
                <a:highlight>
                  <a:srgbClr val="FFFFFF"/>
                </a:highlight>
                <a:latin typeface="Courier New" panose="02070309020205020404" pitchFamily="49" charset="0"/>
              </a:rPr>
              <a:t> Columns: [Month, </a:t>
            </a:r>
            <a:r>
              <a:rPr lang="en-US" sz="800" b="0" i="0" dirty="0" err="1">
                <a:solidFill>
                  <a:srgbClr val="212121"/>
                </a:solidFill>
                <a:effectLst/>
                <a:highlight>
                  <a:srgbClr val="FFFFFF"/>
                </a:highlight>
                <a:latin typeface="Courier New" panose="02070309020205020404" pitchFamily="49" charset="0"/>
              </a:rPr>
              <a:t>Booster_Version</a:t>
            </a:r>
            <a:r>
              <a:rPr lang="en-US" sz="800" b="0" i="0" dirty="0">
                <a:solidFill>
                  <a:srgbClr val="212121"/>
                </a:solidFill>
                <a:effectLst/>
                <a:highlight>
                  <a:srgbClr val="FFFFFF"/>
                </a:highlight>
                <a:latin typeface="Courier New" panose="02070309020205020404" pitchFamily="49" charset="0"/>
              </a:rPr>
              <a:t>, </a:t>
            </a:r>
            <a:r>
              <a:rPr lang="en-US" sz="800" b="0" i="0" dirty="0" err="1">
                <a:solidFill>
                  <a:srgbClr val="212121"/>
                </a:solidFill>
                <a:effectLst/>
                <a:highlight>
                  <a:srgbClr val="FFFFFF"/>
                </a:highlight>
                <a:latin typeface="Courier New" panose="02070309020205020404" pitchFamily="49" charset="0"/>
              </a:rPr>
              <a:t>Launch_Site</a:t>
            </a:r>
            <a:r>
              <a:rPr lang="en-US" sz="800" b="0" i="0" dirty="0">
                <a:solidFill>
                  <a:srgbClr val="212121"/>
                </a:solidFill>
                <a:effectLst/>
                <a:highlight>
                  <a:srgbClr val="FFFFFF"/>
                </a:highlight>
                <a:latin typeface="Courier New" panose="02070309020205020404" pitchFamily="49" charset="0"/>
              </a:rPr>
              <a:t>] Index: []</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'03' THEN 'March'</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'04' THEN 'April'</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'05' THEN 'May'</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'06' THEN 'June'</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'07' THEN 'July'</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'08' THEN 'August'</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'09' THEN 'September'</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'10' THEN 'October'</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'11' THEN 'November'</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WHEN '12' THEN 'December'</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END AS Month,</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a:t>
            </a:r>
            <a:r>
              <a:rPr lang="en-US" sz="500" b="0" dirty="0" err="1">
                <a:solidFill>
                  <a:srgbClr val="A31515"/>
                </a:solidFill>
                <a:effectLst/>
                <a:highlight>
                  <a:srgbClr val="F7F7F7"/>
                </a:highlight>
                <a:latin typeface="Courier New" panose="02070309020205020404" pitchFamily="49" charset="0"/>
              </a:rPr>
              <a:t>Booster_Version</a:t>
            </a:r>
            <a:r>
              <a:rPr lang="en-US" sz="500" b="0" dirty="0">
                <a:solidFill>
                  <a:srgbClr val="A31515"/>
                </a:solidFill>
                <a:effectLst/>
                <a:highlight>
                  <a:srgbClr val="F7F7F7"/>
                </a:highlight>
                <a:latin typeface="Courier New" panose="02070309020205020404" pitchFamily="49" charset="0"/>
              </a:rPr>
              <a:t>",</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    "</a:t>
            </a:r>
            <a:r>
              <a:rPr lang="en-US" sz="500" b="0" dirty="0" err="1">
                <a:solidFill>
                  <a:srgbClr val="A31515"/>
                </a:solidFill>
                <a:effectLst/>
                <a:highlight>
                  <a:srgbClr val="F7F7F7"/>
                </a:highlight>
                <a:latin typeface="Courier New" panose="02070309020205020404" pitchFamily="49" charset="0"/>
              </a:rPr>
              <a:t>Launch_Site</a:t>
            </a:r>
            <a:r>
              <a:rPr lang="en-US" sz="500" b="0" dirty="0">
                <a:solidFill>
                  <a:srgbClr val="A31515"/>
                </a:solidFill>
                <a:effectLst/>
                <a:highlight>
                  <a:srgbClr val="F7F7F7"/>
                </a:highlight>
                <a:latin typeface="Courier New" panose="02070309020205020404" pitchFamily="49" charset="0"/>
              </a:rPr>
              <a:t>"</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FROM SPACEXTABLE</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WHERE "</a:t>
            </a:r>
            <a:r>
              <a:rPr lang="en-US" sz="500" b="0" dirty="0" err="1">
                <a:solidFill>
                  <a:srgbClr val="A31515"/>
                </a:solidFill>
                <a:effectLst/>
                <a:highlight>
                  <a:srgbClr val="F7F7F7"/>
                </a:highlight>
                <a:latin typeface="Courier New" panose="02070309020205020404" pitchFamily="49" charset="0"/>
              </a:rPr>
              <a:t>Landing_Outcome</a:t>
            </a:r>
            <a:r>
              <a:rPr lang="en-US" sz="500" b="0" dirty="0">
                <a:solidFill>
                  <a:srgbClr val="A31515"/>
                </a:solidFill>
                <a:effectLst/>
                <a:highlight>
                  <a:srgbClr val="F7F7F7"/>
                </a:highlight>
                <a:latin typeface="Courier New" panose="02070309020205020404" pitchFamily="49" charset="0"/>
              </a:rPr>
              <a:t>" = 'Drone Ship'</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AND "Outcome" = 'Failure'</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AND </a:t>
            </a:r>
            <a:r>
              <a:rPr lang="en-US" sz="500" b="0" dirty="0" err="1">
                <a:solidFill>
                  <a:srgbClr val="A31515"/>
                </a:solidFill>
                <a:effectLst/>
                <a:highlight>
                  <a:srgbClr val="F7F7F7"/>
                </a:highlight>
                <a:latin typeface="Courier New" panose="02070309020205020404" pitchFamily="49" charset="0"/>
              </a:rPr>
              <a:t>substr</a:t>
            </a:r>
            <a:r>
              <a:rPr lang="en-US" sz="500" b="0" dirty="0">
                <a:solidFill>
                  <a:srgbClr val="A31515"/>
                </a:solidFill>
                <a:effectLst/>
                <a:highlight>
                  <a:srgbClr val="F7F7F7"/>
                </a:highlight>
                <a:latin typeface="Courier New" panose="02070309020205020404" pitchFamily="49" charset="0"/>
              </a:rPr>
              <a:t>("Date", 0, 4) = '2015';</a:t>
            </a:r>
            <a:endParaRPr lang="en-US" sz="500" b="0" dirty="0">
              <a:solidFill>
                <a:srgbClr val="000000"/>
              </a:solidFill>
              <a:effectLst/>
              <a:highlight>
                <a:srgbClr val="F7F7F7"/>
              </a:highlight>
              <a:latin typeface="Courier New" panose="02070309020205020404" pitchFamily="49" charset="0"/>
            </a:endParaRPr>
          </a:p>
          <a:p>
            <a:r>
              <a:rPr lang="en-US" sz="500" b="0" dirty="0">
                <a:solidFill>
                  <a:srgbClr val="A31515"/>
                </a:solidFill>
                <a:effectLst/>
                <a:highlight>
                  <a:srgbClr val="F7F7F7"/>
                </a:highlight>
                <a:latin typeface="Courier New" panose="02070309020205020404" pitchFamily="49" charset="0"/>
              </a:rPr>
              <a:t>"""</a:t>
            </a:r>
            <a:endParaRPr lang="en-US" sz="500" b="0" dirty="0">
              <a:solidFill>
                <a:srgbClr val="000000"/>
              </a:solidFill>
              <a:effectLst/>
              <a:highlight>
                <a:srgbClr val="F7F7F7"/>
              </a:highlight>
              <a:latin typeface="Courier New" panose="02070309020205020404" pitchFamily="49"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69DD705C-0818-78DD-2FCD-40426C985173}"/>
              </a:ext>
            </a:extLst>
          </p:cNvPr>
          <p:cNvPicPr>
            <a:picLocks noChangeAspect="1"/>
          </p:cNvPicPr>
          <p:nvPr/>
        </p:nvPicPr>
        <p:blipFill>
          <a:blip r:embed="rId3"/>
          <a:stretch>
            <a:fillRect/>
          </a:stretch>
        </p:blipFill>
        <p:spPr>
          <a:xfrm>
            <a:off x="1017959" y="4707412"/>
            <a:ext cx="7448865" cy="21078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EF39CB5D-FC6D-9C51-F6AF-8F3980283D39}"/>
              </a:ext>
            </a:extLst>
          </p:cNvPr>
          <p:cNvPicPr>
            <a:picLocks noChangeAspect="1"/>
          </p:cNvPicPr>
          <p:nvPr/>
        </p:nvPicPr>
        <p:blipFill>
          <a:blip r:embed="rId3"/>
          <a:stretch>
            <a:fillRect/>
          </a:stretch>
        </p:blipFill>
        <p:spPr>
          <a:xfrm>
            <a:off x="6673933" y="4092421"/>
            <a:ext cx="5142016" cy="255173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9027950C-3885-7736-3DD8-4CCC4325D3C2}"/>
              </a:ext>
            </a:extLst>
          </p:cNvPr>
          <p:cNvPicPr>
            <a:picLocks noChangeAspect="1"/>
          </p:cNvPicPr>
          <p:nvPr/>
        </p:nvPicPr>
        <p:blipFill>
          <a:blip r:embed="rId3"/>
          <a:stretch>
            <a:fillRect/>
          </a:stretch>
        </p:blipFill>
        <p:spPr>
          <a:xfrm>
            <a:off x="5545777" y="3087584"/>
            <a:ext cx="6766468" cy="34456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B56D807A-4856-6AD4-FA2E-44FBD967095C}"/>
              </a:ext>
            </a:extLst>
          </p:cNvPr>
          <p:cNvPicPr>
            <a:picLocks noChangeAspect="1"/>
          </p:cNvPicPr>
          <p:nvPr/>
        </p:nvPicPr>
        <p:blipFill>
          <a:blip r:embed="rId3"/>
          <a:stretch>
            <a:fillRect/>
          </a:stretch>
        </p:blipFill>
        <p:spPr>
          <a:xfrm>
            <a:off x="5605153" y="3913349"/>
            <a:ext cx="5605153" cy="23887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8CA4B8FA-3963-7C12-88F5-A70B23399F31}"/>
              </a:ext>
            </a:extLst>
          </p:cNvPr>
          <p:cNvPicPr>
            <a:picLocks noChangeAspect="1"/>
          </p:cNvPicPr>
          <p:nvPr/>
        </p:nvPicPr>
        <p:blipFill>
          <a:blip r:embed="rId3"/>
          <a:stretch>
            <a:fillRect/>
          </a:stretch>
        </p:blipFill>
        <p:spPr>
          <a:xfrm>
            <a:off x="770011" y="4380573"/>
            <a:ext cx="8789625" cy="22812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314C0F77-E0A0-DC45-0D65-EBA58F0B3518}"/>
              </a:ext>
            </a:extLst>
          </p:cNvPr>
          <p:cNvPicPr>
            <a:picLocks noChangeAspect="1"/>
          </p:cNvPicPr>
          <p:nvPr/>
        </p:nvPicPr>
        <p:blipFill>
          <a:blip r:embed="rId3"/>
          <a:stretch>
            <a:fillRect/>
          </a:stretch>
        </p:blipFill>
        <p:spPr>
          <a:xfrm>
            <a:off x="1318161" y="4001294"/>
            <a:ext cx="9132125" cy="27350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b="0" i="0" dirty="0">
                <a:solidFill>
                  <a:srgbClr val="000000"/>
                </a:solidFill>
                <a:effectLst/>
                <a:highlight>
                  <a:srgbClr val="F7F7F7"/>
                </a:highlight>
                <a:latin typeface="-apple-system"/>
              </a:rPr>
              <a:t>The results show that the KNN Classifier and Logistic Regression models performed the best on the test data, with test accuracies of 0.848 and 0.833, respectively. The Decision Tree Classifier had the lowest test accuracy of 0.667.</a:t>
            </a:r>
            <a:br>
              <a:rPr lang="en-US" sz="2400" b="0" i="0" dirty="0">
                <a:solidFill>
                  <a:srgbClr val="000000"/>
                </a:solidFill>
                <a:effectLst/>
                <a:highlight>
                  <a:srgbClr val="F7F7F7"/>
                </a:highlight>
                <a:latin typeface="-apple-system"/>
              </a:rPr>
            </a:b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5014"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E7F145A-8DF1-D2B4-F583-28A78FD622CD}"/>
              </a:ext>
            </a:extLst>
          </p:cNvPr>
          <p:cNvPicPr>
            <a:picLocks noChangeAspect="1"/>
          </p:cNvPicPr>
          <p:nvPr/>
        </p:nvPicPr>
        <p:blipFill>
          <a:blip r:embed="rId3"/>
          <a:stretch>
            <a:fillRect/>
          </a:stretch>
        </p:blipFill>
        <p:spPr>
          <a:xfrm>
            <a:off x="5308499" y="2639291"/>
            <a:ext cx="5217273" cy="39294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21922"/>
            <a:ext cx="5660840" cy="38713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t>Project Background:</a:t>
            </a:r>
          </a:p>
          <a:p>
            <a:r>
              <a:rPr lang="en-US" sz="1600" dirty="0"/>
              <a:t>In this capstone project, our goal is to predict whether the Falcon 9 first stage will land successfully. SpaceX, a leader in aerospace innovation, advertises Falcon 9 rocket launches on its website at a cost of 62 million dollars per launch. This is significantly lower compared to other providers, who charge upwards of 165 million dollars per launch. The key to SpaceX's cost efficiency lies in the reusability of the Falcon 9 first stage, which can be recovered and reused multiple times, drastically reducing the overall cost of space missions.</a:t>
            </a:r>
          </a:p>
          <a:p>
            <a:r>
              <a:rPr lang="en-US" sz="1600" b="1" dirty="0"/>
              <a:t>Problem Statement:</a:t>
            </a:r>
          </a:p>
          <a:p>
            <a:r>
              <a:rPr lang="en-US" sz="1600" dirty="0"/>
              <a:t>The main problem we aim to address is predicting the successful landing of the Falcon 9 first stage. By accurately predicting landings, SpaceX can optimize its operations, reduce costs, and improve the reliability of its launch services. The success of these landings is crucial for maintaining SpaceX's competitive edge in the aerospace industry and for further advancing space exploration.</a:t>
            </a:r>
          </a:p>
        </p:txBody>
      </p:sp>
    </p:spTree>
    <p:extLst>
      <p:ext uri="{BB962C8B-B14F-4D97-AF65-F5344CB8AC3E}">
        <p14:creationId xmlns:p14="http://schemas.microsoft.com/office/powerpoint/2010/main" val="334537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Collection Process: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SpaceX API Requests: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 made HTTP requests to the SpaceX API using Python's </a:t>
            </a:r>
            <a:r>
              <a:rPr kumimoji="0" lang="en-US" altLang="en-US" sz="1000" b="0" i="0" u="none" strike="noStrike" cap="none" normalizeH="0" baseline="0" dirty="0">
                <a:ln>
                  <a:noFill/>
                </a:ln>
                <a:solidFill>
                  <a:schemeClr val="tx1"/>
                </a:solidFill>
                <a:effectLst/>
                <a:latin typeface="Arial Unicode MS" panose="020B0604020202020204" pitchFamily="34" charset="-128"/>
              </a:rPr>
              <a:t>requests</a:t>
            </a:r>
            <a:r>
              <a:rPr kumimoji="0" lang="en-US" altLang="en-US" sz="800" b="0" i="0" u="none" strike="noStrike" cap="none" normalizeH="0" baseline="0" dirty="0">
                <a:ln>
                  <a:noFill/>
                </a:ln>
                <a:solidFill>
                  <a:schemeClr val="tx1"/>
                </a:solidFill>
                <a:effectLst/>
              </a:rPr>
              <a:t> library.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API responses were in JSON format, containing various details about the payloads, cores, and rockets used in SpaceX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Key Steps in Data Collection: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Payload Data: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Extracted payload mass and orbit information from the </a:t>
            </a:r>
            <a:r>
              <a:rPr kumimoji="0" lang="en-US" altLang="en-US" sz="1000" b="0" i="0" u="none" strike="noStrike" cap="none" normalizeH="0" baseline="0" dirty="0">
                <a:ln>
                  <a:noFill/>
                </a:ln>
                <a:solidFill>
                  <a:schemeClr val="tx1"/>
                </a:solidFill>
                <a:effectLst/>
                <a:latin typeface="Arial Unicode MS" panose="020B0604020202020204" pitchFamily="34" charset="-128"/>
              </a:rPr>
              <a:t>payloads</a:t>
            </a:r>
            <a:r>
              <a:rPr kumimoji="0" lang="en-US" altLang="en-US" sz="800" b="0" i="0" u="none" strike="noStrike" cap="none" normalizeH="0" baseline="0" dirty="0">
                <a:ln>
                  <a:noFill/>
                </a:ln>
                <a:solidFill>
                  <a:schemeClr val="tx1"/>
                </a:solidFill>
                <a:effectLst/>
              </a:rPr>
              <a:t> endpoint.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Core Data: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Gathered details on core block numbers, reuse count, serial numbers, and landing outcomes from the </a:t>
            </a:r>
            <a:r>
              <a:rPr kumimoji="0" lang="en-US" altLang="en-US" sz="1000" b="0" i="0" u="none" strike="noStrike" cap="none" normalizeH="0" baseline="0" dirty="0">
                <a:ln>
                  <a:noFill/>
                </a:ln>
                <a:solidFill>
                  <a:schemeClr val="tx1"/>
                </a:solidFill>
                <a:effectLst/>
                <a:latin typeface="Arial Unicode MS" panose="020B0604020202020204" pitchFamily="34" charset="-128"/>
              </a:rPr>
              <a:t>cores</a:t>
            </a:r>
            <a:r>
              <a:rPr kumimoji="0" lang="en-US" altLang="en-US" sz="800" b="0" i="0" u="none" strike="noStrike" cap="none" normalizeH="0" baseline="0" dirty="0">
                <a:ln>
                  <a:noFill/>
                </a:ln>
                <a:solidFill>
                  <a:schemeClr val="tx1"/>
                </a:solidFill>
                <a:effectLst/>
              </a:rPr>
              <a:t> endpoint.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Booster Version: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Retrieved booster version names from the </a:t>
            </a:r>
            <a:r>
              <a:rPr kumimoji="0" lang="en-US" altLang="en-US" sz="1000" b="0" i="0" u="none" strike="noStrike" cap="none" normalizeH="0" baseline="0" dirty="0">
                <a:ln>
                  <a:noFill/>
                </a:ln>
                <a:solidFill>
                  <a:schemeClr val="tx1"/>
                </a:solidFill>
                <a:effectLst/>
                <a:latin typeface="Arial Unicode MS" panose="020B0604020202020204" pitchFamily="34" charset="-128"/>
              </a:rPr>
              <a:t>rockets</a:t>
            </a:r>
            <a:r>
              <a:rPr kumimoji="0" lang="en-US" altLang="en-US" sz="800" b="0" i="0" u="none" strike="noStrike" cap="none" normalizeH="0" baseline="0" dirty="0">
                <a:ln>
                  <a:noFill/>
                </a:ln>
                <a:solidFill>
                  <a:schemeClr val="tx1"/>
                </a:solidFill>
                <a:effectLst/>
              </a:rPr>
              <a:t> endpoint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t>[API Request] --&gt; [Data Extraction] --&gt; [Handle Missing Data] --&gt; [Store Data]</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203</TotalTime>
  <Words>4356</Words>
  <Application>Microsoft Office PowerPoint</Application>
  <PresentationFormat>Widescreen</PresentationFormat>
  <Paragraphs>420</Paragraphs>
  <Slides>55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 Unicode MS</vt:lpstr>
      <vt:lpstr>Abadi</vt:lpstr>
      <vt:lpstr>-apple-system</vt:lpstr>
      <vt:lpstr>Arial</vt:lpstr>
      <vt:lpstr>Calibri</vt:lpstr>
      <vt:lpstr>Consolas</vt:lpstr>
      <vt:lpstr>Courier New</vt:lpstr>
      <vt:lpstr>IBM Plex Mono SemiBold</vt:lpstr>
      <vt:lpstr>Custom Design</vt:lpstr>
      <vt:lpstr>PowerPoint Presentation</vt:lpstr>
      <vt:lpstr>PowerPoint Presentation</vt:lpstr>
      <vt:lpstr>PowerPoint Presentation</vt:lpstr>
      <vt:lpstr>The objective of this project was to understand and apply the data science process, from data collection to building predictive models. We worked with various data sources, including HTML and SQL databases, and explored different frameworks and tools. Main Outcomes: Data Collection &amp; Preprocessing: We gathered and cleaned data from multiple sources, transforming it into a usable format. Feature Engineering: We created and selected key features, handling categorical data and preparing it for model building. Model Building &amp; Evaluation: We experimented with different models, understanding their differences and tuning them for better performance, using metrics like accuracy and F1-score. Impact: The project provided hands-on experience in the entire data science pipeline, enhancing our ability to solve real-world problems with data-driven insights.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Normalization: Converted the JSON response into a Pandas DataFrame, selecting the relevant columns ('rocket', 'payloads', 'launchpad', 'cores', 'flight_number', 'date_utc'). Data Cleaning: Removed rows with multiple cores (Falcon rockets with extra boosters) and rows with multiple payloads in a single rocket. Feature Extraction: Extracted the single values from the 'cores' and 'payloads' lists and replaced the original features. Date Transformation: Converted the 'date_utc' column to a datetime datatype and extracted the date, leaving the time. Date Filtering: Filtered the data to include only launches up to 2020-11-13. Feature Engineering: Created empty lists for the following features: BoosterVersion, PayloadMass, Orbit, LaunchSite, Outcome, Flights, GridFins, Reused, Legs, LandingPad, Block, ReusedCount, Serial, Longitude, Latitude. Dictionary Creation: Created a dictionary 'launch_dict' to hold the data for the features. DataFrame Creation: Created a new DataFrame 'data_falcon9' and assigned the 'FlightNumber' column based on the row index. Outcome Classification: Identified the 'bad' landing outcomes and created a new column 'landing_class' to classify the outcomes as 0 (bad) or 1 (good). Target Variable Creation: Created a new column 'Class' and assigned the 'landing_class' values to it. </vt:lpstr>
      <vt:lpstr>PowerPoint Presentation</vt:lpstr>
      <vt:lpstr>PowerPoint Presentation</vt:lpstr>
      <vt:lpstr> Created a new table SPACEXTABLE by selecting all rows from SPACEXTBL where the Date column is not null. Executed SQL commands to drop the SPACEXTABLE table if it exists and recreate it with the filtered data from SPACEXTBL. Queried the SPACEXTABLE to get a list of distinct Launch_Site values. Queried the SPACEXTABLE to get the first 5 rows where the Launch_Site starts with "CCA". Calculated the total payload mass for all rows where the Booster_Version contains "CRS". Calculated the average payload mass for rows where the Booster_Version is "F9 v1.1". Queried the SPACEXTABLE to find the earliest date where a successful landing on a ground pad occurred. Queried the SPACEXTABLE to get the distinct Booster_Version values where the outcome was successful, the landing was on a drone ship, and the payload mass was between 4000 and 6000 kg. Counted the total number of records for each Outcome value in the SPACEXTABLE. Queried the SPACEXTABLE to get the Booster_Version for the row with the maximum Payload_Mass__kg_ value. Queried the SPACEXTABLE to get the Month, Booster_Version, and Launch_Site for rows where the landing outcome was "Drone Ship", the outcome was "Failure", and the year was 2015. Queried the SPACEXTABLE to get the Landing_Outcome and the count of each outcome, for rows where the Date was between June 4, 2010 and March 20, 2017, ordered by the outcome count descending. </vt:lpstr>
      <vt:lpstr>PowerPoint Presentation</vt:lpstr>
      <vt:lpstr> NASA Johnson Space Center Marker: You created a Folium marker and added it to the map to indicate the starting location of the NASA Johnson Space Center. This marker helps provide context and a reference point for the map, as the Johnson Space Center is the starting location for the analysis. Launch Site Circles: For each launch site in the launch_sites_df DataFrame, you added a Folium circle to the map. The circles have a radius of 1000 meters and are colored in blue with 60% opacity. The purpose of these circles is to visually represent the approximate location of each launch site on the map, making it easier to identify and understand the spatial distribution of the launch sites. Launch Site Markers: In addition to the circles, you also added Folium markers for each launch site on the map. The markers display the name of the launch site in a small text label. These markers provide a more explicit way to identify the specific launch site locations, complementing the circle representations. The rationale behind adding these map objects is to provide a comprehensive and visually informative representation of the launch site locations and their spatial relationships. The markers and circles help to clearly identify the specific launch sites, while the marker clustering improves the overall clarity and usability of the map. By creating this map, you can help users quickly understand the geographic distribution of the SpaceX launch sites, which can be useful for various analyses and decision-making processes related to the company's operations.</vt:lpstr>
      <vt:lpstr>PowerPoint Presentation</vt:lpstr>
      <vt:lpstr>ASK 1: Add a Launch Site Drop-down Input Component I have added a dcc.Dropdown component with the following attributes: Scheme    dcc.Dropdown( id='site-dropdown', options=[ {'label': 'All Sites', 'value': 'ALL'}, {'label': 'CCAFS LC-40', 'value': 'CCAFS LC-40’},  {'label': 'CCAFS SLC-40', 'value': 'CCAFS SLC  -40'}, {'label': 'KSC LC-39A', 'value': 'KSC LC-39A'}, {'label': 'VAFB SLC-4E', 'value': 'VAFB SLC-4E'} ], value='ALL', placeholder ="Select a Launch Site", searchable=True )   This dropdown allows the user to select a specific launch site or "All Sites" to view the success count and detailed success rate for that site(s). TASK 2: Add a callback function to render success-pie-chart based on selected site dropdown I have added a callback function that updates a pie chart visualization based on the launch site selected in the dropdown. The pie chart show s the success/failure distribution for the selected site(s). TASK 3: Add a Range Slider to Select Payload I have added a dcc.RangeSlider component with the following attributes: ini dcc.RangeSlider( id='payload-slider', min=0, max=10000, step=1000, value=[0, 10000] )  This range slider allows the user to select a range of payload masses (in kg) to filter the data and observe the correlation between payload  and mission outcome. TASK 4: Add a callback function to render the success-payload-scatter-chart scatter plot I have added a callback function that updates a scatter plot visualization based on the selected launch site(s) and payload range. The scatter  plot shows the relationship between payload mass and mission outcome, with the data points color-coded by booster version. Overall, these plots and interactions provide the user with a comprehensive dashboard to analyze the SpaceX launch data, allowing them to  explore the success rates of different launch sites, as well as the potential correlation between payload mass and mission outcome.</vt:lpstr>
      <vt:lpstr>PowerPoint Presentation</vt:lpstr>
      <vt:lpstr> Data Preparation: Loaded the dataframe and created a NumPy array Y from the 'Class' column. Standardized the data in X using the provided transform function and reassigned it to X. Split the data X and Y into training and test sets using train_test_split, with test_size=0.2 and random_state=2. Model Building: Created a logistic regression object. Defined a dictionary of hyperparameters parameters to tune. Created a GridSearchCV object logreg_cv with 10-fold cross-validation. Fitted the logreg_cv object to find the best hyperparameters. Model Evaluation: Calculated the accuracy of the model on the test data using the score method. Model Improvement: Iterated through the process, trying different model architectures, hyperparameters, and feature engineering techniques to improve the model's performance. Continuously evaluated the model's performance on the test set to ensure it generalizes well. Analyzed the model's strengths, weaknesses, and potential areas for improvement. Best Performing Model: Identified the best performing model based on the highest accuracy score on the test set. Documented the final model's architecture, hyperparameters, and performance metrics. </vt:lpstr>
      <vt:lpstr>PowerPoint Presentation</vt:lpstr>
      <vt:lpstr>edictive Analysis Results: K-Nearest Neighbors (KNN) Classifier: Tuned hyperparameters using GridSearchCV Best parameters: {'algorithm': 'auto', 'n_neighbors': 10, 'p': 1} Test accuracy: 0.848 Decision Tree Classifier: Tuned hyperparameters using GridSearchCV Best parameters: {'criterion': 'entropy', 'max_depth': 16, 'max_features': 'sqrt', 'min_samples_leaf': 2, 'min_samples_split': 5, 'splitter': 'random'} Training accuracy: 0.888 Test accuracy: 0.667 Support Vector Machine (SVM) Classifier: Tuned hyperparameters using GridSearchCV Best parameters: {'C': 1.0, 'gamma': 0.03162277660168379, 'kernel': 'sigmoid'} Training accuracy: 0.848 Test accuracy: 0.833 Logistic Regression: Tuned hyperparameters using GridSearchCV Best parameters: {'C': 0.1, 'penalty': 'l2', 'solver': 'lbfgs'} Accuracy: 0.834 Test accuracy: 0.833 The results show that the KNN Classifier and Logistic Regression models performed the best on the test data, with test accuracies of 0.848 and 0.833, respectively. The Decision Tree Classifier had the lowest test accuracy of 0.667.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Katia Sioufi</cp:lastModifiedBy>
  <cp:revision>199</cp:revision>
  <dcterms:created xsi:type="dcterms:W3CDTF">2021-04-29T18:58:34Z</dcterms:created>
  <dcterms:modified xsi:type="dcterms:W3CDTF">2024-08-11T09:24:12Z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